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45"/>
  </p:notesMasterIdLst>
  <p:sldIdLst>
    <p:sldId id="257" r:id="rId2"/>
    <p:sldId id="336" r:id="rId3"/>
    <p:sldId id="337" r:id="rId4"/>
    <p:sldId id="264" r:id="rId5"/>
    <p:sldId id="356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347" r:id="rId14"/>
    <p:sldId id="339" r:id="rId15"/>
    <p:sldId id="268" r:id="rId16"/>
    <p:sldId id="272" r:id="rId17"/>
    <p:sldId id="273" r:id="rId18"/>
    <p:sldId id="276" r:id="rId19"/>
    <p:sldId id="277" r:id="rId20"/>
    <p:sldId id="278" r:id="rId21"/>
    <p:sldId id="279" r:id="rId22"/>
    <p:sldId id="290" r:id="rId23"/>
    <p:sldId id="284" r:id="rId24"/>
    <p:sldId id="340" r:id="rId25"/>
    <p:sldId id="285" r:id="rId26"/>
    <p:sldId id="286" r:id="rId27"/>
    <p:sldId id="287" r:id="rId28"/>
    <p:sldId id="288" r:id="rId29"/>
    <p:sldId id="299" r:id="rId30"/>
    <p:sldId id="300" r:id="rId31"/>
    <p:sldId id="301" r:id="rId32"/>
    <p:sldId id="302" r:id="rId33"/>
    <p:sldId id="304" r:id="rId34"/>
    <p:sldId id="305" r:id="rId35"/>
    <p:sldId id="306" r:id="rId36"/>
    <p:sldId id="358" r:id="rId37"/>
    <p:sldId id="359" r:id="rId38"/>
    <p:sldId id="362" r:id="rId39"/>
    <p:sldId id="360" r:id="rId40"/>
    <p:sldId id="363" r:id="rId41"/>
    <p:sldId id="364" r:id="rId42"/>
    <p:sldId id="366" r:id="rId43"/>
    <p:sldId id="367" r:id="rId44"/>
  </p:sldIdLst>
  <p:sldSz cx="9906000" cy="74295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461"/>
    <a:srgbClr val="FF3300"/>
    <a:srgbClr val="FFFF99"/>
    <a:srgbClr val="FF66FF"/>
    <a:srgbClr val="0000FF"/>
    <a:srgbClr val="FFFF00"/>
    <a:srgbClr val="000000"/>
    <a:srgbClr val="EEF74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1" autoAdjust="0"/>
    <p:restoredTop sz="70262" autoAdjust="0"/>
  </p:normalViewPr>
  <p:slideViewPr>
    <p:cSldViewPr>
      <p:cViewPr>
        <p:scale>
          <a:sx n="80" d="100"/>
          <a:sy n="80" d="100"/>
        </p:scale>
        <p:origin x="-810" y="354"/>
      </p:cViewPr>
      <p:guideLst>
        <p:guide orient="horz" pos="23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SzPct val="85000"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SzPct val="85000"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buSzPct val="85000"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SzPct val="85000"/>
              <a:defRPr sz="1200"/>
            </a:lvl1pPr>
          </a:lstStyle>
          <a:p>
            <a:pPr>
              <a:defRPr/>
            </a:pPr>
            <a:fld id="{6B2CF639-C6B6-4172-AA65-5F08284EEA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6AA7C-6B69-4300-AE65-2B8E00E05410}" type="slidenum">
              <a:rPr lang="tr-TR" smtClean="0"/>
              <a:pPr/>
              <a:t>31</a:t>
            </a:fld>
            <a:endParaRPr lang="tr-T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tr-TR" smtClean="0"/>
              <a:t>HER BİR MADDENİN AÇIKLAMASI DA YAPILMALIDIR. ÖRNEĞİN RİSKLERİ FARK EDİN DERKEN, FARK EDEMEDİKLERİNİZ DE OLACAKTIR. BU NEDENLE YAŞADIĞI RİSKLERDEN DERS ALMASI VE DİĞER BAŞ ETME BECERİLERİNİN DE KAZANDIRILMASI ÖNEMLİDİR GİBİ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906000" cy="7429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57" tIns="49528" rIns="99057" bIns="49528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70756" y="75569"/>
            <a:ext cx="9764486" cy="724988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403350" y="3467100"/>
            <a:ext cx="6934200" cy="173355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95285" indent="0" algn="ctr">
              <a:buNone/>
            </a:lvl2pPr>
            <a:lvl3pPr marL="990570" indent="0" algn="ctr">
              <a:buNone/>
            </a:lvl3pPr>
            <a:lvl4pPr marL="1485854" indent="0" algn="ctr">
              <a:buNone/>
            </a:lvl4pPr>
            <a:lvl5pPr marL="1981139" indent="0" algn="ctr">
              <a:buNone/>
            </a:lvl5pPr>
            <a:lvl6pPr marL="2476424" indent="0" algn="ctr">
              <a:buNone/>
            </a:lvl6pPr>
            <a:lvl7pPr marL="2971709" indent="0" algn="ctr">
              <a:buNone/>
            </a:lvl7pPr>
            <a:lvl8pPr marL="3466993" indent="0" algn="ctr">
              <a:buNone/>
            </a:lvl8pPr>
            <a:lvl9pPr marL="3962278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0FBE47-C8DE-4B42-B89E-EB69F4071D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8176" y="1570079"/>
            <a:ext cx="9773332" cy="165462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8176" y="1513114"/>
            <a:ext cx="9773332" cy="13062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8176" y="3224703"/>
            <a:ext cx="9773332" cy="11974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95300" y="1631425"/>
            <a:ext cx="8915400" cy="159252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8823B-DB68-4DC2-BC77-C0B895B807B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181850" y="297528"/>
            <a:ext cx="2179320" cy="6339152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90600" y="297527"/>
            <a:ext cx="6026150" cy="63391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0AE15-1D62-4E39-81C9-145159E2696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2950" y="898525"/>
            <a:ext cx="8420100" cy="7635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742950" y="2146300"/>
            <a:ext cx="8420100" cy="44577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771525" y="6838950"/>
            <a:ext cx="206375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13125" y="6838950"/>
            <a:ext cx="313690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127875" y="6838950"/>
            <a:ext cx="206375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CC8C-6122-4248-AA00-DCB91B8BEC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2950" y="898525"/>
            <a:ext cx="8420100" cy="7635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742950" y="2146300"/>
            <a:ext cx="4133850" cy="4457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46300"/>
            <a:ext cx="4133850" cy="4457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771525" y="6838950"/>
            <a:ext cx="206375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413125" y="6838950"/>
            <a:ext cx="313690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127875" y="6838950"/>
            <a:ext cx="2063750" cy="495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4419D-3F5C-4AAE-827D-3FB3BDAEA9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7DABB-2AF6-47A3-9B6B-1B6CCC11C2C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90600" y="1568450"/>
            <a:ext cx="8420100" cy="4953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906000" cy="7429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57" tIns="49528" rIns="99057" bIns="49528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70756" y="75569"/>
            <a:ext cx="9764486" cy="724988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2506" y="1031876"/>
            <a:ext cx="8420100" cy="1475581"/>
          </a:xfrm>
        </p:spPr>
        <p:txBody>
          <a:bodyPr anchor="b" anchorCtr="0"/>
          <a:lstStyle>
            <a:lvl1pPr algn="l">
              <a:buNone/>
              <a:defRPr sz="43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2506" y="2760266"/>
            <a:ext cx="8420100" cy="1449784"/>
          </a:xfrm>
        </p:spPr>
        <p:txBody>
          <a:bodyPr anchor="t" anchorCtr="0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66775" y="6686550"/>
            <a:ext cx="4333875" cy="495300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75197" y="2574899"/>
            <a:ext cx="9764641" cy="990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74909" y="2536598"/>
            <a:ext cx="9764929" cy="4952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73999" y="2674620"/>
            <a:ext cx="9765839" cy="4953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58496" y="6726174"/>
            <a:ext cx="495300" cy="495300"/>
          </a:xfrm>
        </p:spPr>
        <p:txBody>
          <a:bodyPr/>
          <a:lstStyle/>
          <a:p>
            <a:pPr>
              <a:defRPr/>
            </a:pPr>
            <a:fld id="{08F53C3A-11A3-43AF-9F94-C9B275FD07D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E61F9-9128-4B6E-8616-8DF870C47C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90600" y="1568450"/>
            <a:ext cx="4061460" cy="4953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345113" y="1568450"/>
            <a:ext cx="4061460" cy="4953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295804"/>
            <a:ext cx="8420100" cy="1238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90600" y="1568450"/>
            <a:ext cx="4044950" cy="825500"/>
          </a:xfrm>
          <a:noFill/>
          <a:ln w="12700" cap="sq" cmpd="sng" algn="ctr">
            <a:noFill/>
            <a:prstDash val="solid"/>
          </a:ln>
        </p:spPr>
        <p:txBody>
          <a:bodyPr lIns="99057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365750" y="1568450"/>
            <a:ext cx="4044950" cy="825500"/>
          </a:xfrm>
          <a:noFill/>
          <a:ln w="12700" cap="sq" cmpd="sng" algn="ctr">
            <a:noFill/>
            <a:prstDash val="solid"/>
          </a:ln>
        </p:spPr>
        <p:txBody>
          <a:bodyPr lIns="99057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01414-7921-416B-ABED-C86613A7E0E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90600" y="2435225"/>
            <a:ext cx="4044950" cy="421005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5365750" y="2435225"/>
            <a:ext cx="4044950" cy="421005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4E6F3-C2E4-4F64-A275-EE9548387FC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55C07-D895-4A79-B543-44D4A09C391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906000" cy="7429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9342" y="75568"/>
            <a:ext cx="9764486" cy="725119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295804"/>
            <a:ext cx="8420100" cy="1238250"/>
          </a:xfrm>
        </p:spPr>
        <p:txBody>
          <a:bodyPr anchor="b" anchorCtr="0"/>
          <a:lstStyle>
            <a:lvl1pPr algn="l">
              <a:buNone/>
              <a:defRPr sz="43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90600" y="1733550"/>
            <a:ext cx="2063750" cy="4870450"/>
          </a:xfrm>
        </p:spPr>
        <p:txBody>
          <a:bodyPr/>
          <a:lstStyle>
            <a:lvl1pPr marL="0" indent="0">
              <a:buNone/>
              <a:defRPr sz="19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4620C-29DE-4B0C-81E2-F17D135DF7C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219450" y="1733550"/>
            <a:ext cx="6191250" cy="487045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5308929"/>
            <a:ext cx="7924800" cy="565812"/>
          </a:xfrm>
        </p:spPr>
        <p:txBody>
          <a:bodyPr anchor="ctr">
            <a:noAutofit/>
          </a:bodyPr>
          <a:lstStyle>
            <a:lvl1pPr algn="l">
              <a:buNone/>
              <a:defRPr sz="3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90600" y="5899644"/>
            <a:ext cx="7924800" cy="7429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90600" y="6686550"/>
            <a:ext cx="4210050" cy="495300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58496" y="6726174"/>
            <a:ext cx="495300" cy="495300"/>
          </a:xfrm>
        </p:spPr>
        <p:txBody>
          <a:bodyPr/>
          <a:lstStyle/>
          <a:p>
            <a:pPr>
              <a:defRPr/>
            </a:pPr>
            <a:fld id="{7BA3AD29-1FDE-4B5A-9907-7EC3B1A3919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73999" y="5073851"/>
            <a:ext cx="9757410" cy="990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74218" y="5038014"/>
            <a:ext cx="9757192" cy="4952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74220" y="5170993"/>
            <a:ext cx="9757190" cy="5287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74001" y="72232"/>
            <a:ext cx="9752029" cy="4963319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906000" cy="7429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57" tIns="49528" rIns="99057" bIns="49528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9342" y="75568"/>
            <a:ext cx="9764486" cy="725119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9057" tIns="49528" rIns="99057" bIns="4952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90600" y="297525"/>
            <a:ext cx="8420100" cy="1238250"/>
          </a:xfrm>
          <a:prstGeom prst="rect">
            <a:avLst/>
          </a:prstGeom>
        </p:spPr>
        <p:txBody>
          <a:bodyPr lIns="99057" tIns="49528" rIns="99057" bIns="99057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90600" y="1568450"/>
            <a:ext cx="8420100" cy="4953000"/>
          </a:xfrm>
          <a:prstGeom prst="rect">
            <a:avLst/>
          </a:prstGeom>
        </p:spPr>
        <p:txBody>
          <a:bodyPr lIns="99057" tIns="49528" rIns="99057" bIns="49528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686550" y="6707187"/>
            <a:ext cx="2682875" cy="515938"/>
          </a:xfrm>
          <a:prstGeom prst="rect">
            <a:avLst/>
          </a:prstGeom>
        </p:spPr>
        <p:txBody>
          <a:bodyPr lIns="99057" tIns="49528" rIns="99057" bIns="49528" anchor="ctr" anchorCtr="0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90600" y="6686550"/>
            <a:ext cx="4292600" cy="495300"/>
          </a:xfrm>
          <a:prstGeom prst="rect">
            <a:avLst/>
          </a:prstGeom>
        </p:spPr>
        <p:txBody>
          <a:bodyPr lIns="99057" tIns="49528" rIns="99057" bIns="49528" anchor="ctr" anchorCtr="0"/>
          <a:lstStyle>
            <a:lvl1pPr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58496" y="6727825"/>
            <a:ext cx="495300" cy="4953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5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3B2245E-265A-4B1A-AA64-172E633BED4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7171" indent="-297171" algn="l" rtl="0" eaLnBrk="1" latinLnBrk="0" hangingPunct="1">
        <a:spcBef>
          <a:spcPts val="628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2" indent="-247642" algn="l" rtl="0" eaLnBrk="1" latinLnBrk="0" hangingPunct="1">
        <a:spcBef>
          <a:spcPts val="401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13" indent="-247642" algn="l" rtl="0" eaLnBrk="1" latinLnBrk="0" hangingPunct="1">
        <a:spcBef>
          <a:spcPts val="401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83" indent="-247642" algn="l" rtl="0" eaLnBrk="1" latinLnBrk="0" hangingPunct="1">
        <a:spcBef>
          <a:spcPts val="401"/>
        </a:spcBef>
        <a:buClr>
          <a:schemeClr val="accent3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indent="-247642" algn="l" rtl="0" eaLnBrk="1" latinLnBrk="0" hangingPunct="1">
        <a:spcBef>
          <a:spcPts val="401"/>
        </a:spcBef>
        <a:buClr>
          <a:schemeClr val="accent3"/>
        </a:buClr>
        <a:buFontTx/>
        <a:buChar char="o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25" indent="-247642" algn="l" rtl="0" eaLnBrk="1" latinLnBrk="0" hangingPunct="1">
        <a:spcBef>
          <a:spcPts val="401"/>
        </a:spcBef>
        <a:buClr>
          <a:schemeClr val="accent3"/>
        </a:buClr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80196" indent="-247642" algn="l" rtl="0" eaLnBrk="1" latinLnBrk="0" hangingPunct="1">
        <a:spcBef>
          <a:spcPts val="401"/>
        </a:spcBef>
        <a:buClr>
          <a:schemeClr val="accent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67" indent="-247642" algn="l" rtl="0" eaLnBrk="1" latinLnBrk="0" hangingPunct="1">
        <a:spcBef>
          <a:spcPts val="401"/>
        </a:spcBef>
        <a:buClr>
          <a:schemeClr val="accent1">
            <a:tint val="60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74538" indent="-247642" algn="l" rtl="0" eaLnBrk="1" latinLnBrk="0" hangingPunct="1">
        <a:spcBef>
          <a:spcPts val="401"/>
        </a:spcBef>
        <a:buClr>
          <a:schemeClr val="accent2">
            <a:tint val="60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8406"/>
            <a:ext cx="9906000" cy="1736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rgbClr val="00B0F0"/>
                </a:solidFill>
                <a:latin typeface="Comic Sans MS" pitchFamily="66" charset="0"/>
              </a:rPr>
              <a:t>ERGENLİK DÖNEMİ VE GELECEĞİ PLANLAMA</a:t>
            </a:r>
            <a:endParaRPr lang="tr-TR" sz="5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r>
              <a:rPr lang="tr-TR" sz="2000" dirty="0" smtClean="0"/>
              <a:t>Yüksel ÖZTÜRK</a:t>
            </a:r>
          </a:p>
          <a:p>
            <a:pPr algn="ctr" eaLnBrk="1" hangingPunct="1">
              <a:buFontTx/>
              <a:buNone/>
            </a:pPr>
            <a:r>
              <a:rPr lang="tr-TR" sz="2000" dirty="0" smtClean="0"/>
              <a:t>Kiraz Ortaokulu Rehberlik Öğretmeni</a:t>
            </a:r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  <a:p>
            <a:pPr algn="ctr" eaLnBrk="1" hangingPunct="1">
              <a:buFontTx/>
              <a:buNone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28600"/>
            <a:ext cx="9432925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00B0F0"/>
                </a:solidFill>
                <a:latin typeface="Arial" charset="0"/>
              </a:rPr>
              <a:t>ERGENLİKTE DUYGUSAL GELİŞİM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338263"/>
            <a:ext cx="84201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3600" b="1" i="1" u="sng" dirty="0" smtClean="0">
                <a:solidFill>
                  <a:srgbClr val="FF3300"/>
                </a:solidFill>
                <a:cs typeface="Times New Roman" pitchFamily="18" charset="0"/>
              </a:rPr>
              <a:t>İkilemler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3600" b="1" i="1" u="sng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b="1" dirty="0" smtClean="0"/>
              <a:t>Hem </a:t>
            </a:r>
            <a:r>
              <a:rPr lang="tr-TR" sz="2800" b="1" dirty="0" smtClean="0">
                <a:solidFill>
                  <a:srgbClr val="FF0000"/>
                </a:solidFill>
              </a:rPr>
              <a:t>bencil </a:t>
            </a:r>
            <a:r>
              <a:rPr lang="tr-TR" sz="2800" b="1" dirty="0" smtClean="0"/>
              <a:t>hem </a:t>
            </a:r>
            <a:r>
              <a:rPr lang="tr-TR" sz="2800" b="1" dirty="0" smtClean="0">
                <a:solidFill>
                  <a:srgbClr val="FF0000"/>
                </a:solidFill>
              </a:rPr>
              <a:t>fedakardır.</a:t>
            </a:r>
            <a:r>
              <a:rPr lang="tr-TR" sz="2800" b="1" dirty="0" smtClean="0"/>
              <a:t> Herhangi bir lidere körü körüne boyun eğerken yetişkinlere (genellikle de otoriteye) isyan eder.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sz="28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b="1" dirty="0" smtClean="0"/>
              <a:t>Bir yandan </a:t>
            </a:r>
            <a:r>
              <a:rPr lang="tr-TR" sz="2800" b="1" dirty="0" smtClean="0">
                <a:solidFill>
                  <a:srgbClr val="FF0000"/>
                </a:solidFill>
              </a:rPr>
              <a:t>bir gruba ait olma isteği</a:t>
            </a:r>
            <a:r>
              <a:rPr lang="tr-TR" sz="2800" b="1" dirty="0" smtClean="0"/>
              <a:t> varken bir yandan </a:t>
            </a:r>
            <a:r>
              <a:rPr lang="tr-TR" sz="2800" b="1" dirty="0" smtClean="0">
                <a:solidFill>
                  <a:srgbClr val="FF0000"/>
                </a:solidFill>
              </a:rPr>
              <a:t>yalnız kalmak</a:t>
            </a:r>
            <a:r>
              <a:rPr lang="tr-TR" sz="2800" b="1" dirty="0" smtClean="0"/>
              <a:t> ister.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tr-TR" sz="2800" b="1" dirty="0" smtClean="0"/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b="1" dirty="0" smtClean="0"/>
              <a:t>Bir şeyler yapmak kendini kanıtlamak eğilimi güçlenmiştir. Hem </a:t>
            </a:r>
            <a:r>
              <a:rPr lang="tr-TR" sz="2800" b="1" dirty="0" smtClean="0">
                <a:solidFill>
                  <a:srgbClr val="FF0000"/>
                </a:solidFill>
              </a:rPr>
              <a:t>kendini göstermek</a:t>
            </a:r>
            <a:r>
              <a:rPr lang="tr-TR" sz="2800" b="1" dirty="0" smtClean="0"/>
              <a:t> hem de </a:t>
            </a:r>
            <a:r>
              <a:rPr lang="tr-TR" sz="2800" b="1" dirty="0" smtClean="0">
                <a:solidFill>
                  <a:srgbClr val="FF0000"/>
                </a:solidFill>
              </a:rPr>
              <a:t>sırları ile özel bir hayatı</a:t>
            </a:r>
            <a:r>
              <a:rPr lang="tr-TR" sz="2800" b="1" dirty="0" smtClean="0"/>
              <a:t> olsun ister.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00038"/>
            <a:ext cx="9432925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u="sng" dirty="0">
                <a:solidFill>
                  <a:srgbClr val="00B0F0"/>
                </a:solidFill>
                <a:latin typeface="Arial" charset="0"/>
                <a:cs typeface="Times New Roman" pitchFamily="18" charset="0"/>
              </a:rPr>
              <a:t>ERGENLİKTE SOSYAL GELİŞİM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800" b="1" i="1" u="sng" dirty="0" smtClean="0">
                <a:solidFill>
                  <a:srgbClr val="C00000"/>
                </a:solidFill>
                <a:cs typeface="Times New Roman" pitchFamily="18" charset="0"/>
              </a:rPr>
              <a:t>Arkadaşlarla İlişki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endParaRPr lang="tr-TR" sz="2800" b="1" i="1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800" b="1" dirty="0" smtClean="0"/>
              <a:t>Arkadaş grupları </a:t>
            </a:r>
            <a:r>
              <a:rPr lang="tr-TR" sz="2800" b="1" dirty="0" smtClean="0">
                <a:solidFill>
                  <a:srgbClr val="FF3300"/>
                </a:solidFill>
              </a:rPr>
              <a:t>değişebilir.</a:t>
            </a:r>
            <a:endParaRPr lang="en-US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tr-TR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FF3300"/>
                </a:solidFill>
              </a:rPr>
              <a:t>Sosyal becerileri geliştirmeye devam</a:t>
            </a:r>
            <a:r>
              <a:rPr lang="tr-TR" sz="2800" b="1" dirty="0" smtClean="0"/>
              <a:t> ederler.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tr-TR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FF3300"/>
                </a:solidFill>
              </a:rPr>
              <a:t>Arkadaş grupları yetişkinlerden daha önemlidir</a:t>
            </a:r>
            <a:r>
              <a:rPr lang="tr-TR" sz="2800" b="1" dirty="0" smtClean="0"/>
              <a:t> ve onların eleştirilmesine dayanamazlar. 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tr-TR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rgbClr val="FF3300"/>
                </a:solidFill>
              </a:rPr>
              <a:t>Arkadaşları ile konuşmak</a:t>
            </a:r>
            <a:r>
              <a:rPr lang="tr-TR" sz="2800" b="1" dirty="0" smtClean="0"/>
              <a:t> için fırsatlar yaratmayı isterler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619125"/>
            <a:ext cx="8420100" cy="5984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Yetişkinlerle İlişki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solidFill>
                <a:srgbClr val="44F46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/>
              <a:t>Yetişkinin uzaktan </a:t>
            </a:r>
            <a:r>
              <a:rPr lang="tr-TR" sz="2800" b="1" dirty="0" smtClean="0">
                <a:solidFill>
                  <a:srgbClr val="FF3300"/>
                </a:solidFill>
              </a:rPr>
              <a:t>denetimine ihtiyaç</a:t>
            </a:r>
            <a:r>
              <a:rPr lang="tr-TR" sz="2800" b="1" dirty="0" smtClean="0"/>
              <a:t> duyar.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/>
              <a:t>Kendisi hakkında verilecek hükümler hakkında </a:t>
            </a:r>
            <a:r>
              <a:rPr lang="tr-TR" sz="2800" b="1" dirty="0" smtClean="0">
                <a:solidFill>
                  <a:srgbClr val="FF3300"/>
                </a:solidFill>
              </a:rPr>
              <a:t>aşırı duyarlıdırlar.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b="1" dirty="0" smtClean="0"/>
              <a:t>Ergen kendisini yetişkin olarak kabul ettirme çabası içindedir. Çocuk muamelesi yapıldığında </a:t>
            </a:r>
            <a:r>
              <a:rPr lang="tr-TR" sz="2800" b="1" dirty="0" smtClean="0">
                <a:solidFill>
                  <a:srgbClr val="FF3300"/>
                </a:solidFill>
              </a:rPr>
              <a:t>isyan ederler.</a:t>
            </a:r>
          </a:p>
          <a:p>
            <a:pPr eaLnBrk="1" hangingPunct="1">
              <a:lnSpc>
                <a:spcPct val="80000"/>
              </a:lnSpc>
            </a:pPr>
            <a:endParaRPr lang="tr-TR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800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/>
              <a:t>Otoriteye karşı olma, </a:t>
            </a:r>
            <a:r>
              <a:rPr lang="tr-TR" sz="2800" b="1" dirty="0" smtClean="0">
                <a:solidFill>
                  <a:srgbClr val="FF3300"/>
                </a:solidFill>
              </a:rPr>
              <a:t>söz dinlememe, eleştirme, hata bulma</a:t>
            </a:r>
            <a:r>
              <a:rPr lang="tr-TR" sz="2800" b="1" dirty="0" smtClean="0">
                <a:solidFill>
                  <a:srgbClr val="0000FF"/>
                </a:solidFill>
              </a:rPr>
              <a:t> </a:t>
            </a:r>
            <a:r>
              <a:rPr lang="tr-TR" sz="2800" b="1" dirty="0" smtClean="0"/>
              <a:t>ergenin tutumlarındandır.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14350"/>
            <a:ext cx="8734425" cy="15541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>
                <a:solidFill>
                  <a:srgbClr val="00B0F0"/>
                </a:solidFill>
                <a:cs typeface="Times New Roman" pitchFamily="18" charset="0"/>
              </a:rPr>
              <a:t>ERGENLİK DÖNEMİNDE BAŞARILMASI GEREKEN </a:t>
            </a:r>
            <a:r>
              <a:rPr lang="tr-TR" sz="3200" b="1" dirty="0">
                <a:solidFill>
                  <a:srgbClr val="00B0F0"/>
                </a:solidFill>
              </a:rPr>
              <a:t/>
            </a:r>
            <a:br>
              <a:rPr lang="tr-TR" sz="3200" b="1" dirty="0">
                <a:solidFill>
                  <a:srgbClr val="00B0F0"/>
                </a:solidFill>
              </a:rPr>
            </a:br>
            <a:r>
              <a:rPr lang="tr-TR" sz="3200" b="1" dirty="0">
                <a:solidFill>
                  <a:srgbClr val="00B0F0"/>
                </a:solidFill>
                <a:cs typeface="Times New Roman" pitchFamily="18" charset="0"/>
              </a:rPr>
              <a:t>GELİŞİM GÖREVLERİ</a:t>
            </a:r>
            <a:endParaRPr lang="en-US" sz="3200" b="1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8504" y="2130574"/>
            <a:ext cx="8832850" cy="44577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500" b="1" dirty="0" smtClean="0">
                <a:latin typeface="Arial" pitchFamily="34" charset="0"/>
                <a:cs typeface="Arial" pitchFamily="34" charset="0"/>
              </a:rPr>
              <a:t>Duygusal bağımsızlığı kazanma, ve bağımsız karar verebilme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3500" b="1" dirty="0" smtClean="0">
                <a:latin typeface="Arial" pitchFamily="34" charset="0"/>
                <a:cs typeface="Arial" pitchFamily="34" charset="0"/>
              </a:rPr>
              <a:t>Arkadaşlık yeteneklerini geliştirebilme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3500" b="1" dirty="0" smtClean="0">
                <a:latin typeface="Arial" pitchFamily="34" charset="0"/>
                <a:cs typeface="Arial" pitchFamily="34" charset="0"/>
              </a:rPr>
              <a:t>Çatışan değerleri uzlaştırma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3500" b="1" dirty="0" smtClean="0">
                <a:latin typeface="Arial" pitchFamily="34" charset="0"/>
                <a:cs typeface="Arial" pitchFamily="34" charset="0"/>
              </a:rPr>
              <a:t>Meslek seçimi yapabilme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3500" b="1" dirty="0" smtClean="0">
                <a:latin typeface="Arial" pitchFamily="34" charset="0"/>
                <a:cs typeface="Arial" pitchFamily="34" charset="0"/>
              </a:rPr>
              <a:t>Öz kimliğine ulaşabilme ve bunu kabullenme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dirty="0" smtClean="0">
                <a:solidFill>
                  <a:srgbClr val="00B0F0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tr-TR" dirty="0" smtClean="0">
              <a:solidFill>
                <a:srgbClr val="00B0F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sz="4800" dirty="0" smtClean="0">
                <a:solidFill>
                  <a:srgbClr val="00B0F0"/>
                </a:solidFill>
              </a:rPr>
              <a:t>ANNNE-BABA TUTUMLARI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528" y="402382"/>
            <a:ext cx="8458522" cy="123909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>
                <a:solidFill>
                  <a:srgbClr val="00B0F0"/>
                </a:solidFill>
                <a:latin typeface="Arial" charset="0"/>
              </a:rPr>
              <a:t>ANNE BABA EBEVEYNLİK GÖREV VE SORUMLULUĞU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2560" y="1842542"/>
            <a:ext cx="8420100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tr-TR" b="1" dirty="0" smtClean="0"/>
          </a:p>
          <a:p>
            <a:pPr eaLnBrk="1" hangingPunct="1">
              <a:lnSpc>
                <a:spcPct val="150000"/>
              </a:lnSpc>
            </a:pPr>
            <a:r>
              <a:rPr lang="tr-TR" b="1" dirty="0" smtClean="0"/>
              <a:t>Çocuklara doğru örnek olmak,</a:t>
            </a:r>
          </a:p>
          <a:p>
            <a:pPr eaLnBrk="1" hangingPunct="1">
              <a:lnSpc>
                <a:spcPct val="150000"/>
              </a:lnSpc>
            </a:pPr>
            <a:r>
              <a:rPr lang="tr-TR" b="1" dirty="0" smtClean="0">
                <a:solidFill>
                  <a:srgbClr val="00CC66"/>
                </a:solidFill>
              </a:rPr>
              <a:t>Çocukları korumak ve desteklemek,</a:t>
            </a:r>
          </a:p>
          <a:p>
            <a:pPr eaLnBrk="1" hangingPunct="1">
              <a:lnSpc>
                <a:spcPct val="150000"/>
              </a:lnSpc>
            </a:pPr>
            <a:r>
              <a:rPr lang="tr-TR" b="1" dirty="0" smtClean="0"/>
              <a:t>Kuralları ve sınırları öğretmek,</a:t>
            </a:r>
          </a:p>
          <a:p>
            <a:pPr eaLnBrk="1" hangingPunct="1">
              <a:lnSpc>
                <a:spcPct val="150000"/>
              </a:lnSpc>
            </a:pPr>
            <a:r>
              <a:rPr lang="tr-TR" b="1" dirty="0" smtClean="0">
                <a:solidFill>
                  <a:srgbClr val="00CC66"/>
                </a:solidFill>
              </a:rPr>
              <a:t>Sürekli ve tutarlı bir anne babalık tutumu göstermek,</a:t>
            </a:r>
          </a:p>
          <a:p>
            <a:pPr eaLnBrk="1" hangingPunct="1">
              <a:lnSpc>
                <a:spcPct val="150000"/>
              </a:lnSpc>
            </a:pPr>
            <a:r>
              <a:rPr lang="tr-TR" sz="3000" b="1" dirty="0" smtClean="0"/>
              <a:t>Hem kendi isteklerini hem de çocuğun isteklerini dikkate alan bir ilişki geliştirmek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017713" y="228600"/>
            <a:ext cx="6169025" cy="8255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algn="ctr" defTabSz="990600" eaLnBrk="1" hangingPunct="1">
              <a:defRPr/>
            </a:pPr>
            <a:r>
              <a:rPr lang="tr-TR" sz="4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YAŞAM POZİSYONU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5097463" y="1698625"/>
            <a:ext cx="0" cy="4540250"/>
          </a:xfrm>
          <a:prstGeom prst="line">
            <a:avLst/>
          </a:prstGeom>
          <a:noFill/>
          <a:ln w="57150" cap="sq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2000250" y="3714750"/>
            <a:ext cx="6356350" cy="0"/>
          </a:xfrm>
          <a:prstGeom prst="line">
            <a:avLst/>
          </a:prstGeom>
          <a:noFill/>
          <a:ln w="57150" cap="sq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47825" y="1387475"/>
            <a:ext cx="2824163" cy="18351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algn="ctr" defTabSz="990600" eaLnBrk="1" hangingPunct="1"/>
            <a:r>
              <a:rPr lang="tr-TR" b="1">
                <a:latin typeface="Times New Roman" pitchFamily="18" charset="0"/>
              </a:rPr>
              <a:t>-  ,  +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Ben iyi değilim, 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Sen iyisin</a:t>
            </a:r>
            <a:endParaRPr lang="en-US" sz="3000" b="1">
              <a:latin typeface="Times New Roman" pitchFamily="18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530850" y="1651000"/>
            <a:ext cx="2293938" cy="17446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lIns="99057" tIns="49528" rIns="99057" bIns="49528">
            <a:spAutoFit/>
          </a:bodyPr>
          <a:lstStyle/>
          <a:p>
            <a:pPr algn="ctr" defTabSz="990600" eaLnBrk="1" hangingPunct="1"/>
            <a:r>
              <a:rPr lang="tr-TR" sz="4800" b="1">
                <a:latin typeface="Times New Roman" pitchFamily="18" charset="0"/>
              </a:rPr>
              <a:t>+ , +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 Ben iyiyim,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Sen iyisin</a:t>
            </a:r>
            <a:endParaRPr lang="en-US" sz="3000" b="1">
              <a:latin typeface="Times New Roman" pitchFamily="18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987550" y="3589338"/>
            <a:ext cx="2836863" cy="18478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algn="ctr" defTabSz="990600" eaLnBrk="1" hangingPunct="1"/>
            <a:r>
              <a:rPr lang="tr-TR" b="1" dirty="0">
                <a:latin typeface="Times New Roman" pitchFamily="18" charset="0"/>
              </a:rPr>
              <a:t>- ,  -</a:t>
            </a:r>
          </a:p>
          <a:p>
            <a:pPr algn="ctr" defTabSz="990600" eaLnBrk="1" hangingPunct="1"/>
            <a:r>
              <a:rPr lang="tr-TR" sz="3000" b="1" dirty="0">
                <a:latin typeface="Times New Roman" pitchFamily="18" charset="0"/>
              </a:rPr>
              <a:t>Ben iyi değilim, </a:t>
            </a:r>
          </a:p>
          <a:p>
            <a:pPr algn="ctr" defTabSz="990600" eaLnBrk="1" hangingPunct="1"/>
            <a:r>
              <a:rPr lang="tr-TR" sz="3000" b="1" dirty="0">
                <a:latin typeface="Times New Roman" pitchFamily="18" charset="0"/>
              </a:rPr>
              <a:t>Sen iyi değilsin</a:t>
            </a:r>
            <a:endParaRPr lang="en-US" sz="3000" b="1" dirty="0">
              <a:latin typeface="Times New Roman" pitchFamily="18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707063" y="3671888"/>
            <a:ext cx="2135187" cy="18351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algn="ctr" defTabSz="990600" eaLnBrk="1" hangingPunct="1"/>
            <a:r>
              <a:rPr lang="tr-TR" b="1">
                <a:latin typeface="Times New Roman" pitchFamily="18" charset="0"/>
              </a:rPr>
              <a:t>+ , -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Ben iyiyim, </a:t>
            </a:r>
          </a:p>
          <a:p>
            <a:pPr algn="ctr" defTabSz="990600" eaLnBrk="1" hangingPunct="1"/>
            <a:r>
              <a:rPr lang="tr-TR" sz="3000" b="1">
                <a:latin typeface="Times New Roman" pitchFamily="18" charset="0"/>
              </a:rPr>
              <a:t>Sen değilsin</a:t>
            </a:r>
            <a:endParaRPr lang="en-US" sz="3000" b="1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20800" y="825500"/>
            <a:ext cx="7577138" cy="5872163"/>
            <a:chOff x="785" y="518"/>
            <a:chExt cx="4406" cy="3414"/>
          </a:xfrm>
        </p:grpSpPr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2822" y="518"/>
              <a:ext cx="296" cy="43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lIns="99057" tIns="49528" rIns="99057" bIns="49528">
              <a:spAutoFit/>
            </a:bodyPr>
            <a:lstStyle/>
            <a:p>
              <a:pPr defTabSz="990600" eaLnBrk="1" hangingPunct="1"/>
              <a:r>
                <a:rPr lang="tr-TR" sz="4300" b="1">
                  <a:solidFill>
                    <a:srgbClr val="FFFF00"/>
                  </a:solidFill>
                  <a:latin typeface="Times New Roman" pitchFamily="18" charset="0"/>
                </a:rPr>
                <a:t>+</a:t>
              </a:r>
              <a:endParaRPr lang="en-US" sz="43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4896" y="1920"/>
              <a:ext cx="295" cy="439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lIns="99057" tIns="49528" rIns="99057" bIns="49528">
              <a:spAutoFit/>
            </a:bodyPr>
            <a:lstStyle/>
            <a:p>
              <a:pPr defTabSz="990600" eaLnBrk="1" hangingPunct="1"/>
              <a:r>
                <a:rPr lang="tr-TR" sz="4300" b="1">
                  <a:solidFill>
                    <a:srgbClr val="FFFF00"/>
                  </a:solidFill>
                  <a:latin typeface="Times New Roman" pitchFamily="18" charset="0"/>
                </a:rPr>
                <a:t>+</a:t>
              </a:r>
              <a:endParaRPr lang="en-US" sz="43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785" y="1920"/>
              <a:ext cx="221" cy="439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lIns="99057" tIns="49528" rIns="99057" bIns="49528">
              <a:spAutoFit/>
            </a:bodyPr>
            <a:lstStyle/>
            <a:p>
              <a:pPr defTabSz="990600" eaLnBrk="1" hangingPunct="1"/>
              <a:r>
                <a:rPr lang="tr-TR" sz="4300" b="1">
                  <a:solidFill>
                    <a:srgbClr val="FFFF00"/>
                  </a:solidFill>
                  <a:latin typeface="Times New Roman" pitchFamily="18" charset="0"/>
                </a:rPr>
                <a:t>-</a:t>
              </a:r>
              <a:endParaRPr lang="en-US" sz="43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880" y="3494"/>
              <a:ext cx="220" cy="43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 lIns="99057" tIns="49528" rIns="99057" bIns="49528">
              <a:spAutoFit/>
            </a:bodyPr>
            <a:lstStyle/>
            <a:p>
              <a:pPr defTabSz="990600" eaLnBrk="1" hangingPunct="1"/>
              <a:r>
                <a:rPr lang="tr-TR" sz="4300" b="1">
                  <a:solidFill>
                    <a:srgbClr val="FFFF00"/>
                  </a:solidFill>
                  <a:latin typeface="Times New Roman" pitchFamily="18" charset="0"/>
                </a:rPr>
                <a:t>-</a:t>
              </a:r>
              <a:endParaRPr lang="en-US" sz="4300" b="1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nimBg="1"/>
      <p:bldP spid="83972" grpId="0" animBg="1"/>
      <p:bldP spid="83973" grpId="0" autoUpdateAnimBg="0"/>
      <p:bldP spid="83974" grpId="0" autoUpdateAnimBg="0"/>
      <p:bldP spid="83975" grpId="0" animBg="1" autoUpdateAnimBg="0"/>
      <p:bldP spid="839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528" y="474390"/>
            <a:ext cx="84201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>
                <a:solidFill>
                  <a:srgbClr val="00B0F0"/>
                </a:solidFill>
                <a:latin typeface="Arial" charset="0"/>
              </a:rPr>
              <a:t>TUTUM VE YAŞAM POZİSYONU</a:t>
            </a:r>
          </a:p>
        </p:txBody>
      </p:sp>
      <p:graphicFrame>
        <p:nvGraphicFramePr>
          <p:cNvPr id="85098" name="Group 106"/>
          <p:cNvGraphicFramePr>
            <a:graphicFrameLocks noGrp="1"/>
          </p:cNvGraphicFramePr>
          <p:nvPr>
            <p:ph sz="quarter" idx="1"/>
          </p:nvPr>
        </p:nvGraphicFramePr>
        <p:xfrm>
          <a:off x="415925" y="1614488"/>
          <a:ext cx="9074150" cy="4506913"/>
        </p:xfrm>
        <a:graphic>
          <a:graphicData uri="http://schemas.openxmlformats.org/drawingml/2006/table">
            <a:tbl>
              <a:tblPr/>
              <a:tblGrid>
                <a:gridCol w="1957388"/>
                <a:gridCol w="1847850"/>
                <a:gridCol w="5268912"/>
              </a:tblGrid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YAŞAM POZİSYONU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TUTUM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TANIM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F46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BASKICI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çocuk üzerinde güç kullanır ve istediğini zorla yaptırır.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,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TAVİZKAR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Çocuk anne baba üzerinde güç kullanır ve istediğini zorla yaptırır.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 , 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İLGİSİZ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çocuğun istek ve ihtiyaçlarıyla yeterince ilgilenmez, yok sayar.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,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YETKİN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Anne baba çocuğu olumlu/uygun iletişim ve disiplin yöntemlerini kullanarak yetiştirir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6653" name="Rectangle 10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683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00B0F0"/>
                </a:solidFill>
                <a:latin typeface="Arial" charset="0"/>
              </a:rPr>
              <a:t>Baskıcı tutum yöntemleri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36576" y="1770534"/>
            <a:ext cx="84201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Aşırı koruma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Kontrol etme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Sürekli akıl verme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Bağırma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Tehdit etme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Sevgiyi esirgeme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600" dirty="0" smtClean="0"/>
              <a:t>Ceza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46100"/>
            <a:ext cx="84201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>
                <a:solidFill>
                  <a:srgbClr val="00B0F0"/>
                </a:solidFill>
                <a:latin typeface="Arial" charset="0"/>
              </a:rPr>
              <a:t>Tavizkâr</a:t>
            </a:r>
            <a:r>
              <a:rPr lang="tr-TR" b="1" dirty="0">
                <a:solidFill>
                  <a:srgbClr val="00B0F0"/>
                </a:solidFill>
                <a:latin typeface="Arial" charset="0"/>
              </a:rPr>
              <a:t> tutum yöntemleri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482725"/>
            <a:ext cx="8420100" cy="4457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3600" b="1" smtClean="0">
                <a:solidFill>
                  <a:srgbClr val="FF0000"/>
                </a:solidFill>
              </a:rPr>
              <a:t>    Çocukların kullandığı yöntemler: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tr-TR" sz="3600" b="1" smtClean="0"/>
              <a:t>sızlanma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tr-TR" sz="3600" b="1" smtClean="0"/>
              <a:t>tutturma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tr-TR" sz="3600" b="1" smtClean="0"/>
              <a:t>duygu sömürüsü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tr-TR" sz="3600" b="1" smtClean="0"/>
              <a:t>şantaj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endParaRPr lang="tr-TR" sz="3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3600" b="1" smtClean="0">
                <a:solidFill>
                  <a:srgbClr val="FF0000"/>
                </a:solidFill>
              </a:rPr>
              <a:t>    Anne-baba çaresiz kalıp çocuğun isteklerine boyun eğer.</a:t>
            </a:r>
          </a:p>
          <a:p>
            <a:pPr eaLnBrk="1" hangingPunct="1">
              <a:lnSpc>
                <a:spcPct val="80000"/>
              </a:lnSpc>
            </a:pPr>
            <a:endParaRPr lang="tr-T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63563"/>
            <a:ext cx="8420100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00B0F0"/>
                </a:solidFill>
              </a:rPr>
              <a:t>ERGENLİK DÖNEMİNDE ETKİLİ </a:t>
            </a:r>
            <a:r>
              <a:rPr lang="tr-TR" dirty="0">
                <a:solidFill>
                  <a:srgbClr val="00B0F0"/>
                </a:solidFill>
              </a:rPr>
              <a:t>ANNE BABA OLMAK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2520" y="2562622"/>
            <a:ext cx="8963025" cy="4457700"/>
          </a:xfrm>
        </p:spPr>
        <p:txBody>
          <a:bodyPr/>
          <a:lstStyle/>
          <a:p>
            <a:pPr eaLnBrk="1" hangingPunct="1"/>
            <a:r>
              <a:rPr lang="tr-TR" dirty="0" smtClean="0"/>
              <a:t>GELİŞİM DÖNEMİ ÖZELLİKLERİ</a:t>
            </a:r>
          </a:p>
          <a:p>
            <a:pPr eaLnBrk="1" hangingPunct="1"/>
            <a:r>
              <a:rPr lang="tr-TR" dirty="0" smtClean="0"/>
              <a:t>ANNE BABA TUTUMLARI</a:t>
            </a:r>
          </a:p>
          <a:p>
            <a:pPr eaLnBrk="1" hangingPunct="1"/>
            <a:r>
              <a:rPr lang="tr-TR" dirty="0" smtClean="0"/>
              <a:t>RİSKİ YÖNETMEK</a:t>
            </a:r>
          </a:p>
          <a:p>
            <a:pPr eaLnBrk="1" hangingPunct="1"/>
            <a:r>
              <a:rPr lang="tr-TR" dirty="0" smtClean="0"/>
              <a:t>GELECEĞİ PLANLAMAK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74390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 dirty="0">
                <a:solidFill>
                  <a:srgbClr val="00B0F0"/>
                </a:solidFill>
                <a:latin typeface="Arial" charset="0"/>
              </a:rPr>
              <a:t>İlgisiz tutum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sz="4400" b="1" smtClean="0"/>
              <a:t>Anne-baba çocukla yeterli ve kaliteli iletişim kurmaz.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sz="4400" b="1" smtClean="0"/>
              <a:t>Çocuğu yetiştirirken neredeyse hiç yöntem kullanmaz.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14350"/>
            <a:ext cx="9906000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>
                <a:solidFill>
                  <a:srgbClr val="44F461"/>
                </a:solidFill>
                <a:latin typeface="Arial" charset="0"/>
              </a:rPr>
              <a:t>Yetkin tutum</a:t>
            </a:r>
            <a:br>
              <a:rPr lang="tr-TR" sz="3600" b="1" dirty="0">
                <a:solidFill>
                  <a:srgbClr val="44F461"/>
                </a:solidFill>
                <a:latin typeface="Arial" charset="0"/>
              </a:rPr>
            </a:br>
            <a:r>
              <a:rPr lang="tr-TR" sz="3600" b="1" dirty="0">
                <a:solidFill>
                  <a:srgbClr val="44F461"/>
                </a:solidFill>
                <a:latin typeface="Arial" charset="0"/>
              </a:rPr>
              <a:t>olumlu ve uygun iletişim ve disiplin yöntemi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4850" y="1698625"/>
            <a:ext cx="8420100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Anne-baba-çocuk birbirleri üzerinde güç kullanmazlar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Birbirlerinin istek ve ihtiyaçlarına ilgisiz kalmazlar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Anne-baba gücünü çocuğu güçlendirmek ve desteklemek için kullanır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Bu yöntem doğru zamanda çocuğa ve ilişkiye zarar vermeden kullanma ustalığını içerir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Doğru ve uygun yöntem kullanıldığı için güç ve zaman kaybı olmaz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tr-TR" sz="3000" smtClean="0"/>
              <a:t>Çocuk yetiştirmede kalıcı ve etkin sonuçlar elde edilmesini sağlar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44F461"/>
                </a:solidFill>
                <a:latin typeface="Arial" charset="0"/>
              </a:rPr>
              <a:t>Yetkin  tutum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1825" y="1193800"/>
            <a:ext cx="8420100" cy="5329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Ailedeki herkesin duygu-düşünceleri dinlenir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Çocuğun bir birey olduğu kabul edilir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Çocuğun sorumluluk alabileceğine güvenilir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Çocuk sorun çözmeyi öğrenir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Kendine ve çevresine güvenir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Anne-baba çocuğa uygun sınırlar koyarak çocuğu korur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tr-TR" sz="3100" b="1" smtClean="0"/>
              <a:t>Çocuğa güven ve destek vererek onun kendine olan güvenini artırır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tr-TR" sz="3100" b="1" smtClean="0"/>
          </a:p>
          <a:p>
            <a:pPr eaLnBrk="1" hangingPunct="1">
              <a:lnSpc>
                <a:spcPct val="90000"/>
              </a:lnSpc>
            </a:pPr>
            <a:endParaRPr lang="tr-TR" sz="3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23913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 dirty="0">
                <a:solidFill>
                  <a:srgbClr val="44F461"/>
                </a:solidFill>
                <a:latin typeface="Arial" charset="0"/>
              </a:rPr>
              <a:t>TUTUM  ve </a:t>
            </a:r>
            <a:r>
              <a:rPr lang="tr-TR" sz="5400" b="1" dirty="0" smtClean="0">
                <a:solidFill>
                  <a:srgbClr val="44F461"/>
                </a:solidFill>
                <a:latin typeface="Arial" charset="0"/>
              </a:rPr>
              <a:t>DUYGUSAL SONUÇLARI</a:t>
            </a:r>
            <a:endParaRPr lang="tr-TR" sz="5400" b="1" dirty="0">
              <a:solidFill>
                <a:srgbClr val="44F461"/>
              </a:solidFill>
              <a:latin typeface="Arial" charset="0"/>
            </a:endParaRPr>
          </a:p>
        </p:txBody>
      </p:sp>
      <p:graphicFrame>
        <p:nvGraphicFramePr>
          <p:cNvPr id="97312" name="Group 32"/>
          <p:cNvGraphicFramePr>
            <a:graphicFrameLocks noGrp="1"/>
          </p:cNvGraphicFramePr>
          <p:nvPr>
            <p:ph type="tbl" idx="1"/>
          </p:nvPr>
        </p:nvGraphicFramePr>
        <p:xfrm>
          <a:off x="742950" y="2146300"/>
          <a:ext cx="8420100" cy="4495166"/>
        </p:xfrm>
        <a:graphic>
          <a:graphicData uri="http://schemas.openxmlformats.org/drawingml/2006/table">
            <a:tbl>
              <a:tblPr/>
              <a:tblGrid>
                <a:gridCol w="2119313"/>
                <a:gridCol w="2244725"/>
                <a:gridCol w="4056062"/>
              </a:tblGrid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YAŞAM POZİSYONU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TUTUM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SONUÇ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BASKICI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Korku, çekinme, sorumsuzluk, isyan...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-,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TAVİZKAR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Bencillik, sorumsuzluk, doyumsuzluk...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İLGİSİZ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Mutsuzluk, değersizlik, yetersizlik...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+,+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YETKİN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Öğrenme, düşünme, güven, sorumluluk alma, karşılıklı ve yakın ilişki...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dirty="0" smtClean="0">
              <a:solidFill>
                <a:srgbClr val="00B0F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sz="5400" dirty="0" smtClean="0">
                <a:solidFill>
                  <a:srgbClr val="00B0F0"/>
                </a:solidFill>
              </a:rPr>
              <a:t>RİSKİ YÖNETMEK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742950" y="114300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00B0F0"/>
                </a:solidFill>
                <a:latin typeface="Arial" charset="0"/>
              </a:rPr>
              <a:t>RİSK NEDİR?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42950" y="835024"/>
            <a:ext cx="8420100" cy="5976069"/>
          </a:xfrm>
        </p:spPr>
        <p:txBody>
          <a:bodyPr>
            <a:normAutofit fontScale="85000" lnSpcReduction="10000"/>
          </a:bodyPr>
          <a:lstStyle/>
          <a:p>
            <a:pPr marL="445756" indent="-371464" eaLnBrk="1" fontAlgn="auto" hangingPunct="1">
              <a:lnSpc>
                <a:spcPct val="155000"/>
              </a:lnSpc>
              <a:spcBef>
                <a:spcPts val="758"/>
              </a:spcBef>
              <a:spcAft>
                <a:spcPts val="0"/>
              </a:spcAft>
              <a:buFont typeface="Wingdings"/>
              <a:buChar char=""/>
              <a:defRPr/>
            </a:pPr>
            <a:endParaRPr lang="tr-TR" sz="20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445756" indent="-371464" eaLnBrk="1" fontAlgn="auto" hangingPunct="1">
              <a:lnSpc>
                <a:spcPct val="200000"/>
              </a:lnSpc>
              <a:spcBef>
                <a:spcPts val="758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tr-TR" b="1" dirty="0" smtClean="0">
                <a:solidFill>
                  <a:srgbClr val="FF0000"/>
                </a:solidFill>
                <a:latin typeface="Verdana" pitchFamily="34" charset="0"/>
              </a:rPr>
              <a:t>Risk</a:t>
            </a:r>
            <a:r>
              <a:rPr lang="tr-TR" dirty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tr-TR" dirty="0">
                <a:latin typeface="Verdana" pitchFamily="34" charset="0"/>
              </a:rPr>
              <a:t>sonucunda tehlikeli bir durumla karşılaşma olasılığı olan bir olay olarak tanımlanır</a:t>
            </a:r>
            <a:r>
              <a:rPr lang="tr-TR" dirty="0" smtClean="0">
                <a:latin typeface="Verdana" pitchFamily="34" charset="0"/>
              </a:rPr>
              <a:t>. Zarara </a:t>
            </a:r>
            <a:r>
              <a:rPr lang="tr-TR" dirty="0">
                <a:latin typeface="Verdana" pitchFamily="34" charset="0"/>
              </a:rPr>
              <a:t>uğrama tehlikesi olarak ta tanımlanmaktadır</a:t>
            </a:r>
          </a:p>
          <a:p>
            <a:pPr marL="445756" indent="-371464" eaLnBrk="1" fontAlgn="auto" hangingPunct="1">
              <a:lnSpc>
                <a:spcPct val="200000"/>
              </a:lnSpc>
              <a:spcBef>
                <a:spcPts val="758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tr-TR" b="1" dirty="0" smtClean="0">
                <a:solidFill>
                  <a:srgbClr val="FF0000"/>
                </a:solidFill>
                <a:latin typeface="Verdana" pitchFamily="34" charset="0"/>
              </a:rPr>
              <a:t>Riskli davranış</a:t>
            </a:r>
            <a:r>
              <a:rPr lang="tr-TR" dirty="0" smtClean="0">
                <a:solidFill>
                  <a:srgbClr val="FF0000"/>
                </a:solidFill>
                <a:latin typeface="Verdana" pitchFamily="34" charset="0"/>
              </a:rPr>
              <a:t>, </a:t>
            </a:r>
            <a:r>
              <a:rPr lang="tr-TR" dirty="0" smtClean="0">
                <a:latin typeface="Verdana" pitchFamily="34" charset="0"/>
              </a:rPr>
              <a:t>kişinin mevcut durumu değerlendirmesi ve söz konusu durum içerisinde tehlike oranı yüksek olan yönü/yöntemi tercih etmesidir.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14300"/>
            <a:ext cx="84201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 dirty="0">
                <a:solidFill>
                  <a:srgbClr val="00B0F0"/>
                </a:solidFill>
                <a:latin typeface="Arial" charset="0"/>
              </a:rPr>
              <a:t>Risk Alma…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193800"/>
            <a:ext cx="8420100" cy="4457700"/>
          </a:xfrm>
        </p:spPr>
        <p:txBody>
          <a:bodyPr>
            <a:normAutofit/>
          </a:bodyPr>
          <a:lstStyle/>
          <a:p>
            <a:pPr marL="445756" indent="-371464" eaLnBrk="1" fontAlgn="auto" hangingPunct="1">
              <a:lnSpc>
                <a:spcPct val="165000"/>
              </a:lnSpc>
              <a:spcBef>
                <a:spcPts val="758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tr-TR">
                <a:latin typeface="Verdana" pitchFamily="34" charset="0"/>
              </a:rPr>
              <a:t>Tüm ergenler büyümenin normal bir parçası olarak risk alma davranışları gösterirler. Risk alma ergenin kendi kimliğini tanımlama ve geliştirme aracıdır ve sağlıklı risk alma ergenler için çok değerli bir deneyimdir.</a:t>
            </a:r>
            <a:endParaRPr lang="tr-TR" b="1">
              <a:latin typeface="Verdana" pitchFamily="34" charset="0"/>
            </a:endParaRPr>
          </a:p>
          <a:p>
            <a:pPr marL="445756" indent="-371464" eaLnBrk="1" fontAlgn="auto" hangingPunct="1">
              <a:lnSpc>
                <a:spcPct val="90000"/>
              </a:lnSpc>
              <a:spcBef>
                <a:spcPts val="758"/>
              </a:spcBef>
              <a:spcAft>
                <a:spcPts val="0"/>
              </a:spcAft>
              <a:buFont typeface="Wingdings"/>
              <a:buChar char=""/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246063"/>
            <a:ext cx="84201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 dirty="0">
                <a:solidFill>
                  <a:srgbClr val="00B0F0"/>
                </a:solidFill>
                <a:latin typeface="Arial" charset="0"/>
              </a:rPr>
              <a:t>RİSK TAKVİMİ</a:t>
            </a:r>
          </a:p>
        </p:txBody>
      </p:sp>
      <p:graphicFrame>
        <p:nvGraphicFramePr>
          <p:cNvPr id="101403" name="Group 27"/>
          <p:cNvGraphicFramePr>
            <a:graphicFrameLocks noGrp="1"/>
          </p:cNvGraphicFramePr>
          <p:nvPr>
            <p:ph sz="half" idx="2"/>
          </p:nvPr>
        </p:nvGraphicFramePr>
        <p:xfrm>
          <a:off x="488950" y="977900"/>
          <a:ext cx="8496300" cy="5559552"/>
        </p:xfrm>
        <a:graphic>
          <a:graphicData uri="http://schemas.openxmlformats.org/drawingml/2006/table">
            <a:tbl>
              <a:tblPr/>
              <a:tblGrid>
                <a:gridCol w="4083050"/>
                <a:gridCol w="441325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0-6 YAŞ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Comic Sans MS" pitchFamily="66" charset="0"/>
                        </a:rPr>
                        <a:t>7-19 YAŞ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Sağlık,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bakım,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koruma ile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ilgili riskler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Trafik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Cinsellik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Madde kullanımı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Bilinçsiz ve disiplinsiz yapılan tehlikeli sporlar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Akran grubu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Medya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İnternet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30200"/>
            <a:ext cx="8420100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00B0F0"/>
                </a:solidFill>
                <a:latin typeface="Arial" charset="0"/>
              </a:rPr>
              <a:t>Risk Dönemleri</a:t>
            </a:r>
            <a:r>
              <a:rPr lang="tr-TR" sz="4800" dirty="0">
                <a:solidFill>
                  <a:srgbClr val="00B0F0"/>
                </a:solidFill>
                <a:latin typeface="Arial" charset="0"/>
              </a:rPr>
              <a:t>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122363"/>
            <a:ext cx="8420100" cy="5688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tr-TR" sz="3600" smtClean="0"/>
              <a:t>Riskli davranışların yoğun olarak görüldüğü dönemler/kritik dönem, geçiş dönemleridir. Yani insanlar, büyürken, gelişirken bir dönemden diğerine geçerken daha kolay risk alabilirler. </a:t>
            </a:r>
          </a:p>
          <a:p>
            <a:pPr eaLnBrk="1" hangingPunct="1"/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" y="348705"/>
            <a:ext cx="9276903" cy="14938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>
                <a:solidFill>
                  <a:srgbClr val="00B0F0"/>
                </a:solidFill>
                <a:latin typeface="Arial" charset="0"/>
              </a:rPr>
              <a:t>ERGENLİKTE GÖRÜLEN RİSK DAVRANIŞLARI</a:t>
            </a:r>
            <a:r>
              <a:rPr lang="tr-TR" sz="2800" b="1" dirty="0">
                <a:solidFill>
                  <a:srgbClr val="EEF741"/>
                </a:solidFill>
                <a:latin typeface="Arial Narrow" pitchFamily="34" charset="0"/>
              </a:rPr>
              <a:t/>
            </a:r>
            <a:br>
              <a:rPr lang="tr-TR" sz="2800" b="1" dirty="0">
                <a:solidFill>
                  <a:srgbClr val="EEF741"/>
                </a:solidFill>
                <a:latin typeface="Arial Narrow" pitchFamily="34" charset="0"/>
              </a:rPr>
            </a:br>
            <a:endParaRPr lang="tr-TR" sz="2800" b="1" dirty="0">
              <a:solidFill>
                <a:srgbClr val="EEF741"/>
              </a:solidFill>
              <a:latin typeface="Arial Narrow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3050" y="1699146"/>
            <a:ext cx="8915400" cy="56880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1" eaLnBrk="1" hangingPunct="1">
              <a:lnSpc>
                <a:spcPct val="170000"/>
              </a:lnSpc>
              <a:buFont typeface="Symbol" pitchFamily="18" charset="2"/>
              <a:buNone/>
            </a:pPr>
            <a:r>
              <a:rPr lang="tr-TR" sz="2400" b="1" dirty="0" smtClean="0">
                <a:latin typeface="Arial Narrow" pitchFamily="34" charset="0"/>
              </a:rPr>
              <a:t>    </a:t>
            </a:r>
            <a:r>
              <a:rPr lang="tr-TR" sz="3200" b="1" dirty="0" smtClean="0"/>
              <a:t>Bıçak taşıma, kavgaya karışma, saldırganca davranma, intihar düşüncesi ve girişimi, uzun süreli gürültülü müzik dinlemek, uzun süreli televizyon izlemek, video oyunlarını oynamak ve okula devamsızlık davranışları…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2146300"/>
            <a:ext cx="8420100" cy="27924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5400" dirty="0" smtClean="0"/>
              <a:t> </a:t>
            </a:r>
            <a:r>
              <a:rPr lang="tr-TR" sz="5400" dirty="0" smtClean="0">
                <a:solidFill>
                  <a:srgbClr val="00B0F0"/>
                </a:solidFill>
              </a:rPr>
              <a:t>GELİŞİM DÖNEMİ ÖZELLİKLERİ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98438"/>
            <a:ext cx="84201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>
                <a:solidFill>
                  <a:srgbClr val="00B0F0"/>
                </a:solidFill>
                <a:latin typeface="Arial" charset="0"/>
              </a:rPr>
              <a:t>RİSK ALMA DAVRANIŞLARININ </a:t>
            </a:r>
            <a:r>
              <a:rPr lang="tr-TR" sz="3200" b="1" dirty="0" smtClean="0">
                <a:solidFill>
                  <a:srgbClr val="00B0F0"/>
                </a:solidFill>
                <a:latin typeface="Arial" charset="0"/>
              </a:rPr>
              <a:t/>
            </a:r>
            <a:br>
              <a:rPr lang="tr-TR" sz="3200" b="1" dirty="0" smtClean="0">
                <a:solidFill>
                  <a:srgbClr val="00B0F0"/>
                </a:solidFill>
                <a:latin typeface="Arial" charset="0"/>
              </a:rPr>
            </a:br>
            <a:r>
              <a:rPr lang="tr-TR" sz="3200" b="1" dirty="0" smtClean="0">
                <a:solidFill>
                  <a:srgbClr val="00B0F0"/>
                </a:solidFill>
                <a:latin typeface="Arial" charset="0"/>
              </a:rPr>
              <a:t>GELİŞİMSEL </a:t>
            </a:r>
            <a:r>
              <a:rPr lang="tr-TR" sz="3200" b="1" dirty="0">
                <a:solidFill>
                  <a:srgbClr val="00B0F0"/>
                </a:solidFill>
                <a:latin typeface="Arial" charset="0"/>
              </a:rPr>
              <a:t>NEDENLERİ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0025" y="1374775"/>
            <a:ext cx="9705975" cy="529272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Kendi hayatlarını kontrol etme arzusu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Yetişkin otoritesine ve geleneksel topluma direnmenin ifadesi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Kaygıyla, gerilimle, yetersizlikle ve başarısızlıkla baş etme yolu 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Akran gruplarına daha çok kabul edilme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Kendi kimliğini doğrulama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Kendini kanıtlama</a:t>
            </a:r>
          </a:p>
          <a:p>
            <a:pPr marL="609600" indent="-609600" eaLnBrk="1" hangingPunct="1">
              <a:lnSpc>
                <a:spcPct val="170000"/>
              </a:lnSpc>
            </a:pPr>
            <a:r>
              <a:rPr lang="tr-TR" sz="2500" dirty="0" smtClean="0"/>
              <a:t>Aile içi iletişimde zayıflama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974725" y="619125"/>
            <a:ext cx="8601075" cy="5697538"/>
          </a:xfrm>
        </p:spPr>
        <p:txBody>
          <a:bodyPr>
            <a:normAutofit lnSpcReduction="10000"/>
          </a:bodyPr>
          <a:lstStyle/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4000" b="1">
                <a:solidFill>
                  <a:srgbClr val="44F461"/>
                </a:solidFill>
                <a:latin typeface="Verdana" pitchFamily="34" charset="0"/>
              </a:rPr>
              <a:t>R</a:t>
            </a:r>
            <a:r>
              <a:rPr lang="tr-TR" sz="1600" b="1">
                <a:latin typeface="Verdana" pitchFamily="34" charset="0"/>
              </a:rPr>
              <a:t>İSKLERİ FARKEDİN VE DERS ALMASINI SAĞLAYIN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İ</a:t>
            </a:r>
            <a:r>
              <a:rPr lang="tr-TR" sz="1600" b="1">
                <a:latin typeface="Verdana" pitchFamily="34" charset="0"/>
              </a:rPr>
              <a:t>LETİŞİME ÖNEM VERİN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S</a:t>
            </a:r>
            <a:r>
              <a:rPr lang="tr-TR" sz="1600" b="1">
                <a:latin typeface="Verdana" pitchFamily="34" charset="0"/>
              </a:rPr>
              <a:t>EVGİNİZİ GÖSTERİN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K</a:t>
            </a:r>
            <a:r>
              <a:rPr lang="tr-TR" sz="1600" b="1">
                <a:latin typeface="Verdana" pitchFamily="34" charset="0"/>
              </a:rPr>
              <a:t>URALLAR OLUŞTURUN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L</a:t>
            </a:r>
            <a:r>
              <a:rPr lang="tr-TR" sz="1600" b="1">
                <a:latin typeface="Verdana" pitchFamily="34" charset="0"/>
              </a:rPr>
              <a:t>AFLA OLMAZ MODEL OLUN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E</a:t>
            </a:r>
            <a:r>
              <a:rPr lang="tr-TR" sz="1600" b="1">
                <a:latin typeface="Verdana" pitchFamily="34" charset="0"/>
              </a:rPr>
              <a:t>ĞLENCEYE VAKİT AYIRIN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R</a:t>
            </a:r>
            <a:r>
              <a:rPr lang="tr-TR" sz="1600" b="1">
                <a:latin typeface="Verdana" pitchFamily="34" charset="0"/>
              </a:rPr>
              <a:t>OLÜNÜZDEN VAZGEÇMEYİN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endParaRPr lang="tr-TR" sz="1600" b="1">
              <a:latin typeface="Verdana" pitchFamily="34" charset="0"/>
            </a:endParaRP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M</a:t>
            </a:r>
            <a:r>
              <a:rPr lang="tr-TR" sz="1600" b="1">
                <a:latin typeface="Verdana" pitchFamily="34" charset="0"/>
              </a:rPr>
              <a:t>EDYA MESAJLARINI BİRLİKTE OKUYUN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A</a:t>
            </a:r>
            <a:r>
              <a:rPr lang="tr-TR" sz="1600" b="1">
                <a:latin typeface="Verdana" pitchFamily="34" charset="0"/>
              </a:rPr>
              <a:t>RKADAŞLARINI VE AİLELERİNİ İZLEYİN</a:t>
            </a:r>
          </a:p>
          <a:p>
            <a:pPr marL="445756" indent="-371464" eaLnBrk="1" fontAlgn="auto" hangingPunct="1">
              <a:lnSpc>
                <a:spcPct val="80000"/>
              </a:lnSpc>
              <a:spcBef>
                <a:spcPts val="758"/>
              </a:spcBef>
              <a:spcAft>
                <a:spcPts val="0"/>
              </a:spcAft>
              <a:buFontTx/>
              <a:buNone/>
              <a:defRPr/>
            </a:pPr>
            <a:r>
              <a:rPr lang="tr-TR" sz="3600" b="1">
                <a:solidFill>
                  <a:srgbClr val="44F461"/>
                </a:solidFill>
                <a:latin typeface="Verdana" pitchFamily="34" charset="0"/>
              </a:rPr>
              <a:t>T</a:t>
            </a:r>
            <a:r>
              <a:rPr lang="tr-TR" sz="1600" b="1">
                <a:latin typeface="Verdana" pitchFamily="34" charset="0"/>
              </a:rPr>
              <a:t>ANIYIN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474663"/>
            <a:ext cx="4797425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>
                <a:solidFill>
                  <a:srgbClr val="FF66FF"/>
                </a:solidFill>
                <a:latin typeface="Arial" charset="0"/>
              </a:rPr>
              <a:t>TANIYIN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846388" y="1608138"/>
            <a:ext cx="2730500" cy="312737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 type="diamond" w="med" len="med"/>
            <a:tailEnd type="oval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768600" y="1608138"/>
            <a:ext cx="2732088" cy="1247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oval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768600" y="1608138"/>
            <a:ext cx="1793875" cy="2417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diamond" w="med" len="med"/>
            <a:tailEnd type="oval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2144713" y="1627188"/>
            <a:ext cx="625475" cy="34321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diamond" w="med" len="med"/>
            <a:tailEnd type="oval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690813" y="4949825"/>
            <a:ext cx="66309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057" tIns="49528" rIns="99057" bIns="49528">
            <a:spAutoFit/>
          </a:bodyPr>
          <a:lstStyle/>
          <a:p>
            <a:pPr defTabSz="990600" eaLnBrk="1" hangingPunct="1">
              <a:defRPr/>
            </a:pPr>
            <a:endParaRPr lang="tr-TR" sz="19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576388" y="4975225"/>
            <a:ext cx="6265862" cy="890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rgbClr val="FFFF00"/>
                </a:solidFill>
                <a:latin typeface="Verdana" pitchFamily="34" charset="0"/>
              </a:rPr>
              <a:t>ARKADAŞLARINI VE AİLELERİNİ</a:t>
            </a:r>
          </a:p>
          <a:p>
            <a:pPr defTabSz="990600" eaLnBrk="1" hangingPunct="1">
              <a:defRPr/>
            </a:pPr>
            <a:endParaRPr lang="tr-TR" sz="26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06888" y="3983038"/>
            <a:ext cx="2592387" cy="555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3000" b="1">
                <a:solidFill>
                  <a:srgbClr val="FF0000"/>
                </a:solidFill>
                <a:latin typeface="Verdana" pitchFamily="34" charset="0"/>
              </a:rPr>
              <a:t>ÇEVRESİNİ</a:t>
            </a:r>
            <a:endParaRPr lang="tr-TR" sz="3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634038" y="2735263"/>
            <a:ext cx="3206750" cy="555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3000" b="1">
                <a:latin typeface="Verdana" pitchFamily="34" charset="0"/>
              </a:rPr>
              <a:t>ÇOCUĞUNUZU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967413" y="1592263"/>
            <a:ext cx="2308225" cy="555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3000">
                <a:solidFill>
                  <a:srgbClr val="44F461"/>
                </a:solidFill>
                <a:latin typeface="Verdana" pitchFamily="34" charset="0"/>
              </a:rPr>
              <a:t>KENDİNİZİ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452438"/>
            <a:ext cx="2376488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>
                <a:solidFill>
                  <a:srgbClr val="44F461"/>
                </a:solidFill>
                <a:latin typeface="Arial" charset="0"/>
              </a:rPr>
              <a:t>İZLEYİN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84350" y="1050925"/>
            <a:ext cx="1638300" cy="6238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784350" y="1122363"/>
            <a:ext cx="1949450" cy="140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857375" y="1122363"/>
            <a:ext cx="1792288" cy="2105025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928813" y="1122363"/>
            <a:ext cx="1792287" cy="3119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857375" y="1122363"/>
            <a:ext cx="1639888" cy="4056062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928813" y="1266825"/>
            <a:ext cx="1168400" cy="4524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784350" y="1266825"/>
            <a:ext cx="544513" cy="49926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370263" y="1543050"/>
            <a:ext cx="2941637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600" b="1">
                <a:latin typeface="Verdana" pitchFamily="34" charset="0"/>
              </a:rPr>
              <a:t>BOŞ VAKİTLER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627438" y="2317750"/>
            <a:ext cx="5735637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600" b="1">
                <a:solidFill>
                  <a:srgbClr val="44F461"/>
                </a:solidFill>
              </a:rPr>
              <a:t>AKADEMİK BAŞARI/BAŞARISIZLIK</a:t>
            </a:r>
            <a:endParaRPr lang="tr-TR" sz="2600" b="1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527425" y="3062288"/>
            <a:ext cx="4356100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600" b="1">
                <a:latin typeface="Verdana" pitchFamily="34" charset="0"/>
              </a:rPr>
              <a:t>DEVAM/DEVAMSIZLIK</a:t>
            </a:r>
            <a:endParaRPr lang="tr-TR" sz="26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3549650" y="4078288"/>
            <a:ext cx="289242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600" b="1">
                <a:solidFill>
                  <a:srgbClr val="44F461"/>
                </a:solidFill>
                <a:latin typeface="Verdana" pitchFamily="34" charset="0"/>
              </a:rPr>
              <a:t>ARKADAŞLARI</a:t>
            </a:r>
            <a:endParaRPr lang="tr-TR" sz="2600" b="1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3370263" y="4964113"/>
            <a:ext cx="326072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600" b="1">
                <a:latin typeface="Verdana" pitchFamily="34" charset="0"/>
              </a:rPr>
              <a:t>GİTTİĞİ YERLER</a:t>
            </a:r>
            <a:endParaRPr lang="tr-TR" sz="26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003550" y="5559425"/>
            <a:ext cx="4167188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600" b="1">
                <a:solidFill>
                  <a:srgbClr val="44F461"/>
                </a:solidFill>
                <a:latin typeface="Verdana" pitchFamily="34" charset="0"/>
              </a:rPr>
              <a:t>ANİ DEĞİŞİKLİKLERİ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201863" y="6121400"/>
            <a:ext cx="5132387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600" b="1">
                <a:latin typeface="Verdana" pitchFamily="34" charset="0"/>
              </a:rPr>
              <a:t>PROBLEM ÇÖZME YOLLARI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4484688" y="1139825"/>
            <a:ext cx="2184400" cy="3824288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4376738" y="1050925"/>
            <a:ext cx="1655762" cy="215900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4448175" y="1122363"/>
            <a:ext cx="122555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376738" y="1122363"/>
            <a:ext cx="311150" cy="2184400"/>
          </a:xfrm>
          <a:prstGeom prst="line">
            <a:avLst/>
          </a:prstGeom>
          <a:noFill/>
          <a:ln w="38100">
            <a:solidFill>
              <a:srgbClr val="44F46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3081338" y="1050925"/>
            <a:ext cx="1325562" cy="280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6176963" y="1122363"/>
            <a:ext cx="2824162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400" b="1">
                <a:latin typeface="Verdana" pitchFamily="34" charset="0"/>
              </a:rPr>
              <a:t>ZAMAN AYIRIN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5734050" y="2247900"/>
            <a:ext cx="1925638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400" b="1">
                <a:solidFill>
                  <a:srgbClr val="44F461"/>
                </a:solidFill>
                <a:latin typeface="Verdana" pitchFamily="34" charset="0"/>
              </a:rPr>
              <a:t>DİNLEYİN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627438" y="3209925"/>
            <a:ext cx="3783012" cy="828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057" tIns="49528" rIns="99057" bIns="49528">
            <a:spAutoFit/>
          </a:bodyPr>
          <a:lstStyle/>
          <a:p>
            <a:pPr defTabSz="9906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DUYGULARINI ANLAYIN</a:t>
            </a:r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4448175" y="4938713"/>
            <a:ext cx="5178425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400" b="1">
                <a:latin typeface="Verdana" pitchFamily="34" charset="0"/>
              </a:rPr>
              <a:t>ÖNEMSEDİĞİNİZİ GÖSTERİN</a:t>
            </a:r>
          </a:p>
        </p:txBody>
      </p:sp>
      <p:sp>
        <p:nvSpPr>
          <p:cNvPr id="44043" name="Text Box 12"/>
          <p:cNvSpPr txBox="1">
            <a:spLocks noChangeArrowheads="1"/>
          </p:cNvSpPr>
          <p:nvPr/>
        </p:nvSpPr>
        <p:spPr bwMode="auto">
          <a:xfrm>
            <a:off x="2289175" y="4041775"/>
            <a:ext cx="7629525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/>
            <a:r>
              <a:rPr lang="tr-TR" sz="2400" b="1">
                <a:solidFill>
                  <a:srgbClr val="44F461"/>
                </a:solidFill>
                <a:latin typeface="Verdana" pitchFamily="34" charset="0"/>
              </a:rPr>
              <a:t>HER KONUDA KONUŞMASINI DESTEKLEYİN</a:t>
            </a:r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2073275" y="330200"/>
            <a:ext cx="25923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057" tIns="49528" rIns="99057" bIns="49528">
            <a:spAutoFit/>
          </a:bodyPr>
          <a:lstStyle/>
          <a:p>
            <a:pPr defTabSz="990600" eaLnBrk="1" hangingPunct="1"/>
            <a:r>
              <a:rPr lang="tr-TR" sz="4000" b="1">
                <a:solidFill>
                  <a:srgbClr val="44F461"/>
                </a:solidFill>
              </a:rPr>
              <a:t>İLETİŞİM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19063"/>
            <a:ext cx="8420100" cy="14319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00B0F0"/>
                </a:solidFill>
                <a:latin typeface="Arial" charset="0"/>
              </a:rPr>
              <a:t>ERGENLE İLETİŞİMDE DİKKAT EDİLMESİ GEREKEN </a:t>
            </a:r>
            <a:r>
              <a:rPr lang="tr-TR" sz="2800" b="1" dirty="0">
                <a:solidFill>
                  <a:srgbClr val="00B0F0"/>
                </a:solidFill>
                <a:latin typeface="Arial" charset="0"/>
              </a:rPr>
              <a:t>ÖNEMLİ NOKTALAR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986235"/>
            <a:ext cx="8420100" cy="4968875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/>
              <a:t>Duygularınızı ve ihtiyaçlarınızı ergene ifade edin</a:t>
            </a:r>
            <a:r>
              <a:rPr lang="tr-TR" dirty="0" smtClean="0"/>
              <a:t> </a:t>
            </a:r>
          </a:p>
          <a:p>
            <a:pPr eaLnBrk="1" hangingPunct="1"/>
            <a:r>
              <a:rPr lang="tr-TR" b="1" dirty="0" smtClean="0"/>
              <a:t>Ergenlerin düşüncelerini sorun ve düşüncelerine saygı duyun</a:t>
            </a:r>
            <a:endParaRPr lang="tr-TR" dirty="0" smtClean="0"/>
          </a:p>
          <a:p>
            <a:pPr eaLnBrk="1" hangingPunct="1"/>
            <a:r>
              <a:rPr lang="tr-TR" b="1" dirty="0" smtClean="0"/>
              <a:t>Önce ihtiyacınızdan ve duygunuzdan bahsedin </a:t>
            </a:r>
          </a:p>
          <a:p>
            <a:pPr eaLnBrk="1" hangingPunct="1"/>
            <a:r>
              <a:rPr lang="tr-TR" b="1" dirty="0" smtClean="0"/>
              <a:t>Öğüt, öneri verecekseniz önce isteyip-istemediğini sorun</a:t>
            </a:r>
          </a:p>
          <a:p>
            <a:pPr eaLnBrk="1" hangingPunct="1"/>
            <a:r>
              <a:rPr lang="tr-TR" b="1" dirty="0" smtClean="0"/>
              <a:t>Direkt öneri yerine öyküler işe yarar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584" y="1050454"/>
            <a:ext cx="7488832" cy="27363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400" b="1" dirty="0" smtClean="0">
                <a:solidFill>
                  <a:srgbClr val="00B0F0"/>
                </a:solidFill>
                <a:latin typeface="Arial" charset="0"/>
              </a:rPr>
              <a:t>GELECEĞİ PLANLAMA</a:t>
            </a:r>
            <a:endParaRPr lang="tr-TR" sz="4400" b="1" dirty="0">
              <a:solidFill>
                <a:srgbClr val="00B0F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GELECEĞİ PLANLAMA SÜRECİ</a:t>
            </a:r>
            <a:endParaRPr lang="tr-TR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ikspi\Desktop\Yeni klasör\ergenlik\indir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624" y="2058566"/>
            <a:ext cx="6510437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520" y="0"/>
            <a:ext cx="8420100" cy="1238250"/>
          </a:xfrm>
        </p:spPr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GELECEĞİ PLANLAMAK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0512" y="1338486"/>
            <a:ext cx="84201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Gelecek, geçmişte ve bugün yaşadığımız tecrübelerin yansımalarıyla şekillenen bir zaman dilimidir.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Çocuklarımızın geleceklerini planlamasına yardımcı olmak, onlara karşı sorumluluğumuzdur.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Ortak verilen her doğru karar, mutlu ve huzurlu bir yaşamın kapılarını ardına kadar açar.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Gelecek planı, yalnızca o geleceği planlanan kişiyi doğrudan etkiler. </a:t>
            </a:r>
          </a:p>
          <a:p>
            <a:pPr>
              <a:lnSpc>
                <a:spcPct val="150000"/>
              </a:lnSpc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00B0F0"/>
                </a:solidFill>
              </a:rPr>
              <a:t>PLANLANMANIN TEMELLERİ</a:t>
            </a:r>
            <a:endParaRPr lang="tr-TR" sz="40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90600" y="2058566"/>
            <a:ext cx="8420100" cy="4462884"/>
          </a:xfrm>
        </p:spPr>
        <p:txBody>
          <a:bodyPr/>
          <a:lstStyle/>
          <a:p>
            <a:r>
              <a:rPr lang="tr-TR" dirty="0" smtClean="0"/>
              <a:t>Kişilik özellikleri</a:t>
            </a:r>
          </a:p>
          <a:p>
            <a:r>
              <a:rPr lang="tr-TR" dirty="0" smtClean="0"/>
              <a:t>İlgi ve yetenekler</a:t>
            </a:r>
          </a:p>
          <a:p>
            <a:r>
              <a:rPr lang="tr-TR" dirty="0" smtClean="0"/>
              <a:t>İçselleştirilmiş hedefler</a:t>
            </a:r>
          </a:p>
          <a:p>
            <a:r>
              <a:rPr lang="tr-TR" dirty="0" smtClean="0"/>
              <a:t>İnançlar</a:t>
            </a:r>
          </a:p>
          <a:p>
            <a:r>
              <a:rPr lang="tr-TR" dirty="0" smtClean="0"/>
              <a:t>İstekler</a:t>
            </a:r>
          </a:p>
          <a:p>
            <a:r>
              <a:rPr lang="tr-TR" dirty="0" smtClean="0"/>
              <a:t>İhtiyaçlar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987550" y="595313"/>
            <a:ext cx="6589713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057" tIns="49528" rIns="99057" bIns="49528">
            <a:spAutoFit/>
          </a:bodyPr>
          <a:lstStyle/>
          <a:p>
            <a:pPr marL="495300" indent="-495300" algn="ctr" defTabSz="990600" eaLnBrk="1" hangingPunct="1">
              <a:defRPr/>
            </a:pPr>
            <a:r>
              <a:rPr lang="tr-TR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ERGENLİK DÖNEMİ  </a:t>
            </a:r>
          </a:p>
          <a:p>
            <a:pPr marL="495300" indent="-495300" algn="ctr" defTabSz="990600" eaLnBrk="1" hangingPunct="1">
              <a:defRPr/>
            </a:pPr>
            <a:r>
              <a:rPr lang="tr-TR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(</a:t>
            </a:r>
            <a:r>
              <a:rPr lang="tr-TR" sz="3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11- </a:t>
            </a:r>
            <a:r>
              <a:rPr lang="tr-TR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19 Yaş)</a:t>
            </a:r>
          </a:p>
          <a:p>
            <a:pPr marL="495300" indent="-495300" algn="ctr" defTabSz="990600" eaLnBrk="1" hangingPunct="1">
              <a:defRPr/>
            </a:pPr>
            <a:endParaRPr lang="tr-TR" sz="3500" b="1" dirty="0">
              <a:solidFill>
                <a:srgbClr val="44F46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95300" indent="-495300" defTabSz="990600" eaLnBrk="1" hangingPunct="1">
              <a:defRPr/>
            </a:pPr>
            <a:endParaRPr lang="tr-TR" sz="2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-303584" y="2202582"/>
            <a:ext cx="9985375" cy="130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57" tIns="49528" rIns="99057" bIns="49528">
            <a:spAutoFit/>
          </a:bodyPr>
          <a:lstStyle/>
          <a:p>
            <a:pPr marL="990600" lvl="2" defTabSz="990600" eaLnBrk="1" hangingPunct="1"/>
            <a:r>
              <a:rPr lang="tr-TR" sz="2600" b="1" dirty="0">
                <a:solidFill>
                  <a:schemeClr val="tx2"/>
                </a:solidFill>
                <a:latin typeface="Times New Roman" pitchFamily="18" charset="0"/>
              </a:rPr>
              <a:t>          </a:t>
            </a:r>
            <a:r>
              <a:rPr lang="tr-TR" sz="2600" b="1" dirty="0">
                <a:solidFill>
                  <a:schemeClr val="tx2"/>
                </a:solidFill>
                <a:latin typeface="Comic Sans MS" pitchFamily="66" charset="0"/>
              </a:rPr>
              <a:t>ERGENLİK, çocukluktan çıkıp gençliğe adım</a:t>
            </a:r>
          </a:p>
          <a:p>
            <a:pPr defTabSz="990600" eaLnBrk="1" hangingPunct="1"/>
            <a:r>
              <a:rPr lang="tr-TR" sz="2600" b="1" dirty="0">
                <a:solidFill>
                  <a:schemeClr val="tx2"/>
                </a:solidFill>
                <a:latin typeface="Comic Sans MS" pitchFamily="66" charset="0"/>
              </a:rPr>
              <a:t>       atma dönemidir.</a:t>
            </a:r>
            <a:r>
              <a:rPr lang="tr-TR" sz="2600" b="1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  <a:p>
            <a:pPr defTabSz="990600" eaLnBrk="1" hangingPunct="1"/>
            <a:endParaRPr lang="tr-TR" sz="26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04528" y="3498726"/>
            <a:ext cx="8623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057" tIns="49528" rIns="99057" bIns="49528">
            <a:spAutoFit/>
          </a:bodyPr>
          <a:lstStyle/>
          <a:p>
            <a:pPr defTabSz="990600" eaLnBrk="1" hangingPunct="1">
              <a:buFontTx/>
              <a:buChar char="•"/>
            </a:pPr>
            <a:r>
              <a:rPr lang="tr-TR" sz="2600" b="1">
                <a:latin typeface="Comic Sans MS" pitchFamily="66" charset="0"/>
              </a:rPr>
              <a:t>Ergenliği, zamanı biraz farklı olsa da herkes yaşar.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776536" y="4362822"/>
            <a:ext cx="722471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057" tIns="49528" rIns="99057" bIns="49528">
            <a:spAutoFit/>
          </a:bodyPr>
          <a:lstStyle/>
          <a:p>
            <a:pPr defTabSz="990600" eaLnBrk="1" hangingPunct="1">
              <a:buFontTx/>
              <a:buChar char="•"/>
              <a:defRPr/>
            </a:pPr>
            <a:r>
              <a:rPr lang="tr-TR" sz="2600" b="1" dirty="0">
                <a:solidFill>
                  <a:schemeClr val="tx2"/>
                </a:solidFill>
                <a:latin typeface="Comic Sans MS" pitchFamily="66" charset="0"/>
              </a:rPr>
              <a:t>Ergenlik büyümenin doğal bir parçasıdır.</a:t>
            </a:r>
            <a:r>
              <a:rPr lang="tr-TR" sz="2600" b="1" dirty="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  <a:p>
            <a:pPr defTabSz="990600" eaLnBrk="1" hangingPunct="1">
              <a:buFontTx/>
              <a:buChar char="•"/>
              <a:defRPr/>
            </a:pPr>
            <a:endParaRPr lang="tr-TR" sz="2600" b="1" dirty="0">
              <a:solidFill>
                <a:schemeClr val="accent1"/>
              </a:solidFill>
              <a:latin typeface="Comic Sans MS" pitchFamily="66" charset="0"/>
            </a:endParaRPr>
          </a:p>
          <a:p>
            <a:pPr defTabSz="990600" eaLnBrk="1" hangingPunct="1">
              <a:defRPr/>
            </a:pPr>
            <a:endParaRPr lang="tr-TR" sz="39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76536" y="4938886"/>
            <a:ext cx="82550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057" tIns="49528" rIns="99057" bIns="49528">
            <a:spAutoFit/>
          </a:bodyPr>
          <a:lstStyle/>
          <a:p>
            <a:pPr defTabSz="990600" eaLnBrk="1" hangingPunct="1">
              <a:defRPr/>
            </a:pPr>
            <a:endParaRPr lang="tr-TR" sz="2600" b="1" dirty="0">
              <a:latin typeface="Comic Sans MS" pitchFamily="66" charset="0"/>
            </a:endParaRPr>
          </a:p>
          <a:p>
            <a:pPr defTabSz="990600" eaLnBrk="1" hangingPunct="1">
              <a:buFontTx/>
              <a:buChar char="•"/>
              <a:defRPr/>
            </a:pPr>
            <a:r>
              <a:rPr lang="tr-TR" sz="2600" b="1" dirty="0">
                <a:latin typeface="Comic Sans MS" pitchFamily="66" charset="0"/>
              </a:rPr>
              <a:t>Ergenlik, </a:t>
            </a:r>
            <a:r>
              <a:rPr lang="tr-TR" sz="2600" b="1" dirty="0" smtClean="0">
                <a:latin typeface="Comic Sans MS" pitchFamily="66" charset="0"/>
              </a:rPr>
              <a:t>fiziksel değişimlerin yanı sıra, düşünsel ve  duygusal değişimleri de beraberinde getirir.</a:t>
            </a:r>
            <a:endParaRPr lang="tr-TR" sz="39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autoUpdateAnimBg="0"/>
      <p:bldP spid="74756" grpId="0" autoUpdateAnimBg="0"/>
      <p:bldP spid="74757" grpId="0" autoUpdateAnimBg="0"/>
      <p:bldP spid="7475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76536" y="1526108"/>
            <a:ext cx="8420100" cy="58610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Ergenlik döneminde bireyler bir yandan kimliğini bulma savaşı verirken, bir yandan da birçok seçim yapmak zorunda kalır. Arkadaş seçme, hedef seçme, meslek seçme bunlardan yalnızca birkaçıdır.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Seçimlerin en zoru hedef seçmedir. Bu dönemde ergen ya sık sık hedefini değiştirir ya da seçtiği hedefe güven duymayabilir.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Bu yüzden ergenin yanında olmalıyız ve seçilebilecek tercihleri birlikte değerlendirmeliyiz.</a:t>
            </a:r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32520" y="0"/>
            <a:ext cx="8420100" cy="1238250"/>
          </a:xfrm>
          <a:prstGeom prst="rect">
            <a:avLst/>
          </a:prstGeom>
        </p:spPr>
        <p:txBody>
          <a:bodyPr lIns="99057" tIns="49528" rIns="99057" bIns="99057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3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GELECEĞİ PLANLAMAK</a:t>
            </a:r>
            <a:endParaRPr kumimoji="0" lang="tr-TR" sz="43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60512" y="297525"/>
            <a:ext cx="8850188" cy="123825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GELECEK PLANLAMASINDA DİKKAT EDİLMESİ GEREKENLER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72480" y="1914550"/>
            <a:ext cx="9345488" cy="4953000"/>
          </a:xfrm>
        </p:spPr>
        <p:txBody>
          <a:bodyPr>
            <a:normAutofit/>
          </a:bodyPr>
          <a:lstStyle/>
          <a:p>
            <a:r>
              <a:rPr lang="tr-TR" dirty="0" smtClean="0"/>
              <a:t>Bireyin yeteneklerine, değerlerine, ilgilerine  uygun ve her şeyden önemlisi ulaşabileceği türden hedefler belirlemesi son derece önemlidir. </a:t>
            </a:r>
          </a:p>
          <a:p>
            <a:r>
              <a:rPr lang="tr-TR" dirty="0" smtClean="0"/>
              <a:t>Aileler bu süreçte, öncelikle kendi beklentilerini değil, çocuğun beklentilerini dikkate almalıdır. </a:t>
            </a:r>
          </a:p>
          <a:p>
            <a:r>
              <a:rPr lang="tr-TR" dirty="0" smtClean="0"/>
              <a:t>Planlanan geleceği yaşayacak olan çocuklarımızdır. Bu yüzden onların duygu, düşünce, değer ve isteklerini göz önünde bulundurarak ortak planlamalar yapmak gereklidir.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2560" y="258366"/>
            <a:ext cx="8420100" cy="1238250"/>
          </a:xfrm>
        </p:spPr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AİLELERE ÖNERİLER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Çocuğunuzun yetenek, ilgi ve değerlerine uygun bir alanı, uzmanlardan yardım alarak belirleyebilirsiniz.</a:t>
            </a:r>
          </a:p>
          <a:p>
            <a:r>
              <a:rPr lang="tr-TR" dirty="0" smtClean="0"/>
              <a:t>İlgi ve yeteneklerine uygun meslek seçiminin onu mutlu edeceğini konuşabilirsiniz.  </a:t>
            </a:r>
          </a:p>
          <a:p>
            <a:r>
              <a:rPr lang="tr-TR" dirty="0" smtClean="0"/>
              <a:t>İlgi duyduğu ve yeteneklerini geliştirebileceği faaliyetlere yönlendirebilirsiniz. </a:t>
            </a:r>
          </a:p>
          <a:p>
            <a:r>
              <a:rPr lang="tr-TR" dirty="0" smtClean="0"/>
              <a:t>Çocuğunuzun liseden sonra iş ve eğitim olanaklarını araştırmasını sağlayabilirsiniz.</a:t>
            </a:r>
          </a:p>
          <a:p>
            <a:r>
              <a:rPr lang="tr-TR" dirty="0" smtClean="0"/>
              <a:t> Çocuğunuzun gitmeyi düşündüğü meslekle ilgili araştırma yapmasını teşvik edebilirsiniz. </a:t>
            </a:r>
          </a:p>
          <a:p>
            <a:r>
              <a:rPr lang="tr-TR" dirty="0" smtClean="0"/>
              <a:t>Bağımsız karar verme sorumluluğunu öğretebilirsiniz.</a:t>
            </a:r>
          </a:p>
          <a:p>
            <a:r>
              <a:rPr lang="tr-TR" dirty="0" smtClean="0"/>
              <a:t>Kendisine uygun meslek seçimine yardımcı olabilirsiniz. 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sz="6000" dirty="0" smtClean="0">
                <a:solidFill>
                  <a:srgbClr val="00B0F0"/>
                </a:solidFill>
              </a:rPr>
              <a:t>Bizi dinlediğiniz için,</a:t>
            </a:r>
          </a:p>
          <a:p>
            <a:pPr>
              <a:buNone/>
            </a:pPr>
            <a:r>
              <a:rPr lang="tr-TR" sz="6000" dirty="0" smtClean="0">
                <a:solidFill>
                  <a:srgbClr val="00B0F0"/>
                </a:solidFill>
              </a:rPr>
              <a:t>gösterdiğiniz ilgi için  </a:t>
            </a:r>
          </a:p>
          <a:p>
            <a:pPr>
              <a:buNone/>
            </a:pPr>
            <a:r>
              <a:rPr lang="tr-TR" sz="6000" dirty="0" smtClean="0">
                <a:solidFill>
                  <a:srgbClr val="00B0F0"/>
                </a:solidFill>
              </a:rPr>
              <a:t>çok teşekkürler…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60512" y="258366"/>
            <a:ext cx="8420100" cy="1238250"/>
          </a:xfrm>
        </p:spPr>
        <p:txBody>
          <a:bodyPr/>
          <a:lstStyle/>
          <a:p>
            <a:pPr algn="ctr" eaLnBrk="1" hangingPunct="1"/>
            <a:r>
              <a:rPr lang="tr-TR" i="0" dirty="0" smtClean="0">
                <a:solidFill>
                  <a:srgbClr val="00B0F0"/>
                </a:solidFill>
              </a:rPr>
              <a:t>ERGEN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584" y="1770534"/>
            <a:ext cx="2937404" cy="5035550"/>
          </a:xfrm>
        </p:spPr>
        <p:txBody>
          <a:bodyPr>
            <a:normAutofit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BENCİLLİK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UYUM</a:t>
            </a:r>
          </a:p>
          <a:p>
            <a:pPr algn="r"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ÇOCUKLUK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NEŞE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İSYAN ETME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İTEN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tr-TR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REDEDEN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232920" y="1770534"/>
            <a:ext cx="74295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45" tIns="49873" rIns="99745" bIns="49873"/>
          <a:lstStyle/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</a:p>
          <a:p>
            <a:pPr marL="371464" indent="-371464" algn="ctr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FF0000"/>
                </a:solidFill>
                <a:latin typeface="Wingdings 3" pitchFamily="18" charset="2"/>
              </a:rPr>
              <a:t>D</a:t>
            </a:r>
            <a:endParaRPr lang="tr-TR" sz="32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025009" y="1698526"/>
            <a:ext cx="396043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45" tIns="49873" rIns="99745" bIns="49873"/>
          <a:lstStyle/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YARDIMSEVERLİK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UYUMSUZLUK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CİDDİYET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KEDER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BOYUN EĞME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İSTEYEN</a:t>
            </a:r>
          </a:p>
          <a:p>
            <a:pPr marL="371464" indent="-371464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tr-TR" sz="3200" dirty="0">
                <a:solidFill>
                  <a:srgbClr val="92D050"/>
                </a:solidFill>
                <a:latin typeface="Arial" pitchFamily="34" charset="0"/>
              </a:rPr>
              <a:t>BEKLEYEN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75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5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75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75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  <p:bldP spid="419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868363"/>
            <a:ext cx="8420100" cy="823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b="1" dirty="0">
                <a:solidFill>
                  <a:srgbClr val="00B0F0"/>
                </a:solidFill>
                <a:latin typeface="Arial" charset="0"/>
              </a:rPr>
              <a:t>GELİŞİM ALANLARI</a:t>
            </a:r>
          </a:p>
        </p:txBody>
      </p:sp>
      <p:graphicFrame>
        <p:nvGraphicFramePr>
          <p:cNvPr id="75781" name="Group 5"/>
          <p:cNvGraphicFramePr>
            <a:graphicFrameLocks noGrp="1"/>
          </p:cNvGraphicFramePr>
          <p:nvPr>
            <p:ph type="tbl" idx="1"/>
          </p:nvPr>
        </p:nvGraphicFramePr>
        <p:xfrm>
          <a:off x="742950" y="2146300"/>
          <a:ext cx="8420100" cy="4457701"/>
        </p:xfrm>
        <a:graphic>
          <a:graphicData uri="http://schemas.openxmlformats.org/drawingml/2006/table">
            <a:tbl>
              <a:tblPr/>
              <a:tblGrid>
                <a:gridCol w="4257675"/>
                <a:gridCol w="4162425"/>
              </a:tblGrid>
              <a:tr h="219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DUYGUSAL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ZİHİNSEL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00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BEDENSEL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00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SOSYAL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GELİŞİM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27000"/>
            <a:ext cx="9432925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b="1">
                <a:solidFill>
                  <a:schemeClr val="accent1"/>
                </a:solidFill>
                <a:latin typeface="Arial" charset="0"/>
              </a:rPr>
              <a:t>Bedensel Gelişimde Ergen Neler Yaşar? Ve Ergen Bundan Nasıl Etkilenir?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42950" y="1338263"/>
            <a:ext cx="8420100" cy="576103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Bu dönemde dış görünüş benlik algılarını çok etkiler.</a:t>
            </a:r>
          </a:p>
          <a:p>
            <a:pPr eaLnBrk="1" hangingPunct="1"/>
            <a:r>
              <a:rPr lang="tr-TR" sz="2800" b="1" smtClean="0">
                <a:solidFill>
                  <a:srgbClr val="0000FF"/>
                </a:solidFill>
              </a:rPr>
              <a:t>Bu dönemde ergenlerin bedensel değişimleri cinsiyet özelliklerini yansıtır. </a:t>
            </a:r>
          </a:p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Kilo, boy ve kas gelişiminde hızlı bir değişim gerçekleşir. Fiziksel enerji artar.</a:t>
            </a:r>
          </a:p>
          <a:p>
            <a:pPr eaLnBrk="1" hangingPunct="1"/>
            <a:r>
              <a:rPr lang="tr-TR" sz="2800" b="1" smtClean="0">
                <a:solidFill>
                  <a:srgbClr val="0000FF"/>
                </a:solidFill>
              </a:rPr>
              <a:t>Çevrelerindeki hemen herkesin kendileri ile ilgilendiklerine inanırlar.</a:t>
            </a:r>
          </a:p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10 yaşından itibaren arkadaşları/akranları tarafından fiziksel olarak beğenilmek önem kazanır.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58763"/>
            <a:ext cx="8420100" cy="701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>
                <a:solidFill>
                  <a:srgbClr val="00B0F0"/>
                </a:solidFill>
                <a:latin typeface="Arial" charset="0"/>
                <a:cs typeface="Times New Roman" pitchFamily="18" charset="0"/>
              </a:rPr>
              <a:t>ERGENLİKTE ZİHİNSEL GELİŞİM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1050925"/>
            <a:ext cx="8420100" cy="5903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itchFamily="2" charset="2"/>
              <a:buChar char="v"/>
            </a:pPr>
            <a:r>
              <a:rPr lang="tr-TR" sz="2400" b="1" i="1" dirty="0" smtClean="0"/>
              <a:t>11-19 yaş arası tam bir dönüşüm dönemidir. Bu dönemde “ya.....ise?” sorusunu sorma becerisini kapsayan sorgulama, yorumlama becerilerini içeren “soyut düşünme” dönemine geçer.</a:t>
            </a:r>
            <a:r>
              <a:rPr lang="tr-TR" sz="2400" dirty="0" smtClean="0"/>
              <a:t> </a:t>
            </a:r>
            <a:r>
              <a:rPr lang="tr-TR" sz="2400" i="1" dirty="0" smtClean="0"/>
              <a:t>(tartışsak da bana değer veriyor mu? iyi bir insan nefret edebilir mi? Vb... soruları sorarlar.)</a:t>
            </a:r>
          </a:p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itchFamily="2" charset="2"/>
              <a:buChar char="v"/>
            </a:pPr>
            <a:r>
              <a:rPr lang="tr-TR" sz="2400" b="1" i="1" dirty="0" smtClean="0">
                <a:solidFill>
                  <a:schemeClr val="accent1"/>
                </a:solidFill>
              </a:rPr>
              <a:t>Toplumun değerleri ile ilgili soyut kavramlar hakkında 11-12 yaşından itibaren düşünmeye başlarlar.</a:t>
            </a:r>
            <a:r>
              <a:rPr lang="tr-TR" sz="2400" dirty="0" smtClean="0"/>
              <a:t> </a:t>
            </a:r>
          </a:p>
          <a:p>
            <a:pPr eaLnBrk="1" hangingPunct="1">
              <a:lnSpc>
                <a:spcPct val="140000"/>
              </a:lnSpc>
              <a:buClr>
                <a:srgbClr val="0000FF"/>
              </a:buClr>
              <a:buFont typeface="Wingdings" pitchFamily="2" charset="2"/>
              <a:buChar char="v"/>
            </a:pPr>
            <a:r>
              <a:rPr lang="tr-TR" sz="2400" b="1" dirty="0" smtClean="0"/>
              <a:t>Bu dönemde geliştirilmesi gereken en önemli zihinsel beceri “SORUN ÇÖZME” (çözüm üretme) becerisidir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684213"/>
            <a:ext cx="8420100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>
                <a:solidFill>
                  <a:srgbClr val="00B0F0"/>
                </a:solidFill>
                <a:latin typeface="Arial" charset="0"/>
              </a:rPr>
              <a:t>Zihinsel Gelişimde Ebeveyn davranışları</a:t>
            </a:r>
            <a:br>
              <a:rPr lang="tr-TR" sz="3600" dirty="0">
                <a:solidFill>
                  <a:srgbClr val="00B0F0"/>
                </a:solidFill>
                <a:latin typeface="Arial" charset="0"/>
              </a:rPr>
            </a:br>
            <a:r>
              <a:rPr lang="tr-TR" sz="3600" dirty="0">
                <a:solidFill>
                  <a:srgbClr val="00B0F0"/>
                </a:solidFill>
                <a:latin typeface="Arial" charset="0"/>
              </a:rPr>
              <a:t>            (</a:t>
            </a:r>
            <a:r>
              <a:rPr lang="tr-TR" sz="3600" dirty="0" smtClean="0">
                <a:solidFill>
                  <a:srgbClr val="00B0F0"/>
                </a:solidFill>
                <a:latin typeface="Arial" charset="0"/>
              </a:rPr>
              <a:t>11-19 </a:t>
            </a:r>
            <a:r>
              <a:rPr lang="tr-TR" sz="3600" dirty="0">
                <a:solidFill>
                  <a:srgbClr val="00B0F0"/>
                </a:solidFill>
                <a:latin typeface="Arial" charset="0"/>
              </a:rPr>
              <a:t>Yaş Arası Çocuklarda)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2950" y="2146300"/>
            <a:ext cx="4065588" cy="4881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>
                <a:solidFill>
                  <a:srgbClr val="FF3300"/>
                </a:solidFill>
              </a:rPr>
              <a:t>     Zihinsel Gelişimi Desteklemek İçin </a:t>
            </a:r>
            <a:r>
              <a:rPr lang="tr-TR" sz="2000" b="1" u="sng" dirty="0" smtClean="0">
                <a:solidFill>
                  <a:srgbClr val="FF3300"/>
                </a:solidFill>
              </a:rPr>
              <a:t>Yararlı (işlevsel)</a:t>
            </a:r>
            <a:r>
              <a:rPr lang="tr-TR" sz="2000" b="1" dirty="0" smtClean="0">
                <a:solidFill>
                  <a:srgbClr val="FF3300"/>
                </a:solidFill>
              </a:rPr>
              <a:t> Ebeveyn Davranışları</a:t>
            </a:r>
            <a:r>
              <a:rPr lang="tr-TR" sz="2000" dirty="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Bağımsız düşünme becerisini desteklemek, saygı göstermek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Düşüncelerindeki olgunlaşmayı takdir etmek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Bir önceki dönemde eksik kalmış beceriler olabileceğini kabul etmek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Sorun çözme becerilerinden yararlanmak,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Aile içindeki kararlarda fikirlerini sormak 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48200" y="2130424"/>
            <a:ext cx="4038600" cy="504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tr-TR" sz="2000" b="1" dirty="0" smtClean="0">
                <a:solidFill>
                  <a:srgbClr val="FF3300"/>
                </a:solidFill>
              </a:rPr>
              <a:t>     Zihinsel </a:t>
            </a:r>
            <a:r>
              <a:rPr lang="tr-TR" sz="2000" b="1" dirty="0">
                <a:solidFill>
                  <a:srgbClr val="FF3300"/>
                </a:solidFill>
              </a:rPr>
              <a:t>Gelişimi Desteklemek İçin  </a:t>
            </a:r>
            <a:r>
              <a:rPr lang="tr-TR" sz="2000" b="1" u="sng" dirty="0">
                <a:solidFill>
                  <a:srgbClr val="FF3300"/>
                </a:solidFill>
              </a:rPr>
              <a:t>Zararlı</a:t>
            </a:r>
            <a:r>
              <a:rPr lang="tr-TR" sz="2000" b="1" dirty="0">
                <a:solidFill>
                  <a:srgbClr val="FF3300"/>
                </a:solidFill>
              </a:rPr>
              <a:t> </a:t>
            </a:r>
            <a:r>
              <a:rPr lang="tr-TR" sz="2000" b="1" u="sng" dirty="0">
                <a:solidFill>
                  <a:srgbClr val="FF3300"/>
                </a:solidFill>
              </a:rPr>
              <a:t>(işlevsel olmayan)</a:t>
            </a:r>
            <a:r>
              <a:rPr lang="tr-TR" sz="2000" b="1" dirty="0">
                <a:solidFill>
                  <a:srgbClr val="FF3300"/>
                </a:solidFill>
              </a:rPr>
              <a:t>  Ebeveyn   Davranışları</a:t>
            </a:r>
            <a:r>
              <a:rPr lang="tr-TR" sz="2400" dirty="0">
                <a:solidFill>
                  <a:srgbClr val="FF3300"/>
                </a:solidFill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sz="2000" b="1" dirty="0"/>
              <a:t>Arkadaşlarını, </a:t>
            </a:r>
            <a:r>
              <a:rPr lang="tr-TR" sz="2000" b="1" dirty="0" smtClean="0"/>
              <a:t>davranışlarını küçümsemek</a:t>
            </a:r>
            <a:r>
              <a:rPr lang="tr-TR" sz="2000" b="1" dirty="0"/>
              <a:t>, alay etmek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sz="2000" b="1" dirty="0"/>
              <a:t>Sorun çözme, düşünme becerilerini küçümsemek, ihmal etmek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tr-TR" sz="2000" b="1" dirty="0"/>
              <a:t>Büyüdüklerini görmemek, çocuksu düşünmelerini beklemek </a:t>
            </a:r>
            <a:endParaRPr lang="tr-T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3383</TotalTime>
  <Words>1492</Words>
  <Application>Microsoft Office PowerPoint</Application>
  <PresentationFormat>Özel</PresentationFormat>
  <Paragraphs>314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Hisse Senedi</vt:lpstr>
      <vt:lpstr>ERGENLİK DÖNEMİ VE GELECEĞİ PLANLAMA</vt:lpstr>
      <vt:lpstr>ERGENLİK DÖNEMİNDE ETKİLİ ANNE BABA OLMAK</vt:lpstr>
      <vt:lpstr>Slayt 3</vt:lpstr>
      <vt:lpstr>Slayt 4</vt:lpstr>
      <vt:lpstr>ERGEN</vt:lpstr>
      <vt:lpstr>GELİŞİM ALANLARI</vt:lpstr>
      <vt:lpstr>Bedensel Gelişimde Ergen Neler Yaşar? Ve Ergen Bundan Nasıl Etkilenir?</vt:lpstr>
      <vt:lpstr>ERGENLİKTE ZİHİNSEL GELİŞİM</vt:lpstr>
      <vt:lpstr>Zihinsel Gelişimde Ebeveyn davranışları             (11-19 Yaş Arası Çocuklarda)</vt:lpstr>
      <vt:lpstr>ERGENLİKTE DUYGUSAL GELİŞİM</vt:lpstr>
      <vt:lpstr>ERGENLİKTE SOSYAL GELİŞİM</vt:lpstr>
      <vt:lpstr>Slayt 12</vt:lpstr>
      <vt:lpstr>ERGENLİK DÖNEMİNDE BAŞARILMASI GEREKEN  GELİŞİM GÖREVLERİ</vt:lpstr>
      <vt:lpstr> </vt:lpstr>
      <vt:lpstr>ANNE BABA EBEVEYNLİK GÖREV VE SORUMLULUĞU</vt:lpstr>
      <vt:lpstr>Slayt 16</vt:lpstr>
      <vt:lpstr>TUTUM VE YAŞAM POZİSYONU</vt:lpstr>
      <vt:lpstr>Baskıcı tutum yöntemleri</vt:lpstr>
      <vt:lpstr>Tavizkâr tutum yöntemleri</vt:lpstr>
      <vt:lpstr>İlgisiz tutum</vt:lpstr>
      <vt:lpstr>Yetkin tutum olumlu ve uygun iletişim ve disiplin yöntemi</vt:lpstr>
      <vt:lpstr>Yetkin  tutum</vt:lpstr>
      <vt:lpstr>TUTUM  ve DUYGUSAL SONUÇLARI</vt:lpstr>
      <vt:lpstr> </vt:lpstr>
      <vt:lpstr>RİSK NEDİR?</vt:lpstr>
      <vt:lpstr>Risk Alma…</vt:lpstr>
      <vt:lpstr>RİSK TAKVİMİ</vt:lpstr>
      <vt:lpstr>Risk Dönemleri…</vt:lpstr>
      <vt:lpstr>ERGENLİKTE GÖRÜLEN RİSK DAVRANIŞLARI </vt:lpstr>
      <vt:lpstr>RİSK ALMA DAVRANIŞLARININ  GELİŞİMSEL NEDENLERİ</vt:lpstr>
      <vt:lpstr>Slayt 31</vt:lpstr>
      <vt:lpstr>TANIYIN</vt:lpstr>
      <vt:lpstr>İZLEYİN</vt:lpstr>
      <vt:lpstr>Slayt 34</vt:lpstr>
      <vt:lpstr>ERGENLE İLETİŞİMDE DİKKAT EDİLMESİ GEREKEN ÖNEMLİ NOKTALAR</vt:lpstr>
      <vt:lpstr>GELECEĞİ PLANLAMA</vt:lpstr>
      <vt:lpstr>GELECEĞİ PLANLAMA SÜRECİ</vt:lpstr>
      <vt:lpstr>GELECEĞİ PLANLAMAK</vt:lpstr>
      <vt:lpstr>PLANLANMANIN TEMELLERİ</vt:lpstr>
      <vt:lpstr>Slayt 40</vt:lpstr>
      <vt:lpstr>GELECEK PLANLAMASINDA DİKKAT EDİLMESİ GEREKENLER</vt:lpstr>
      <vt:lpstr>AİLELERE ÖNERİLER</vt:lpstr>
      <vt:lpstr>Slayt 43</vt:lpstr>
    </vt:vector>
  </TitlesOfParts>
  <Company>dur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irfan</dc:creator>
  <cp:lastModifiedBy>Pc</cp:lastModifiedBy>
  <cp:revision>125</cp:revision>
  <dcterms:created xsi:type="dcterms:W3CDTF">2000-10-11T13:21:29Z</dcterms:created>
  <dcterms:modified xsi:type="dcterms:W3CDTF">2017-05-04T12:23:16Z</dcterms:modified>
</cp:coreProperties>
</file>